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sldIdLst>
    <p:sldId id="256" r:id="rId2"/>
    <p:sldId id="281" r:id="rId3"/>
    <p:sldId id="283" r:id="rId4"/>
    <p:sldId id="286" r:id="rId5"/>
    <p:sldId id="285" r:id="rId6"/>
    <p:sldId id="284" r:id="rId7"/>
    <p:sldId id="287" r:id="rId8"/>
    <p:sldId id="289" r:id="rId9"/>
    <p:sldId id="288" r:id="rId10"/>
    <p:sldId id="290" r:id="rId11"/>
    <p:sldId id="29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5" d="100"/>
          <a:sy n="115" d="100"/>
        </p:scale>
        <p:origin x="141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n-US" sz="1200" b="1" i="0" baseline="0" dirty="0">
                <a:solidFill>
                  <a:schemeClr val="tx1"/>
                </a:solidFill>
                <a:effectLst/>
              </a:rPr>
              <a:t>Comparison of Salt Loading Between The CWF PA and the NAA</a:t>
            </a:r>
            <a:endParaRPr lang="en-US" sz="1200" b="1" dirty="0">
              <a:solidFill>
                <a:schemeClr val="tx1"/>
              </a:solidFill>
              <a:effectLst/>
            </a:endParaRPr>
          </a:p>
          <a:p>
            <a:pPr>
              <a:defRPr sz="1200" b="1">
                <a:solidFill>
                  <a:schemeClr val="tx1"/>
                </a:solidFill>
              </a:defRPr>
            </a:pPr>
            <a:r>
              <a:rPr lang="en-US" sz="1200" b="1" i="0" baseline="0" dirty="0">
                <a:solidFill>
                  <a:schemeClr val="tx1"/>
                </a:solidFill>
                <a:effectLst/>
              </a:rPr>
              <a:t>Mean Monthly Change in Salt Loading To The South Delta Area Over the 1923 to 2003 Period</a:t>
            </a:r>
            <a:endParaRPr lang="en-US" sz="1200" b="1" dirty="0">
              <a:solidFill>
                <a:schemeClr val="tx1"/>
              </a:solidFill>
            </a:endParaRP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'Summary Data'!$A$28:$A$39</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'Summary Data'!$O$28:$O$39</c:f>
              <c:numCache>
                <c:formatCode>#,##0</c:formatCode>
                <c:ptCount val="12"/>
                <c:pt idx="0">
                  <c:v>4486.5009504828622</c:v>
                </c:pt>
                <c:pt idx="1">
                  <c:v>2643.0042632297755</c:v>
                </c:pt>
                <c:pt idx="2">
                  <c:v>2994.3030666490317</c:v>
                </c:pt>
                <c:pt idx="3">
                  <c:v>551.84663396427879</c:v>
                </c:pt>
                <c:pt idx="4">
                  <c:v>831.67180174779082</c:v>
                </c:pt>
                <c:pt idx="5">
                  <c:v>-312.10548040614185</c:v>
                </c:pt>
                <c:pt idx="6">
                  <c:v>113.87787534198732</c:v>
                </c:pt>
                <c:pt idx="7">
                  <c:v>1705.5255628239559</c:v>
                </c:pt>
                <c:pt idx="8">
                  <c:v>6805.7751544282228</c:v>
                </c:pt>
                <c:pt idx="9">
                  <c:v>4943.4963917219575</c:v>
                </c:pt>
                <c:pt idx="10">
                  <c:v>4611.181549908626</c:v>
                </c:pt>
                <c:pt idx="11">
                  <c:v>947.78575957014948</c:v>
                </c:pt>
              </c:numCache>
            </c:numRef>
          </c:val>
          <c:extLst>
            <c:ext xmlns:c16="http://schemas.microsoft.com/office/drawing/2014/chart" uri="{C3380CC4-5D6E-409C-BE32-E72D297353CC}">
              <c16:uniqueId val="{00000000-8118-43D7-A807-0CD58D710BEE}"/>
            </c:ext>
          </c:extLst>
        </c:ser>
        <c:dLbls>
          <c:showLegendKey val="0"/>
          <c:showVal val="0"/>
          <c:showCatName val="0"/>
          <c:showSerName val="0"/>
          <c:showPercent val="0"/>
          <c:showBubbleSize val="0"/>
        </c:dLbls>
        <c:gapWidth val="150"/>
        <c:axId val="1364978528"/>
        <c:axId val="1170365584"/>
      </c:barChart>
      <c:catAx>
        <c:axId val="13649785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b="1" dirty="0">
                    <a:solidFill>
                      <a:schemeClr val="tx1"/>
                    </a:solidFill>
                  </a:rPr>
                  <a:t>Month</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0365584"/>
        <c:crosses val="autoZero"/>
        <c:auto val="1"/>
        <c:lblAlgn val="ctr"/>
        <c:lblOffset val="100"/>
        <c:tickMarkSkip val="1"/>
        <c:noMultiLvlLbl val="0"/>
      </c:catAx>
      <c:valAx>
        <c:axId val="11703655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sz="1000" b="1" i="0" u="none" strike="noStrike" baseline="0" dirty="0">
                    <a:solidFill>
                      <a:schemeClr val="tx1"/>
                    </a:solidFill>
                    <a:effectLst/>
                  </a:rPr>
                  <a:t>Mean Monthly Salt Loading (Metric Tons of Chloride</a:t>
                </a:r>
                <a:endParaRPr lang="en-US" dirty="0">
                  <a:solidFill>
                    <a:schemeClr val="tx1"/>
                  </a:solidFill>
                </a:endParaRPr>
              </a:p>
            </c:rich>
          </c:tx>
          <c:layout>
            <c:manualLayout>
              <c:xMode val="edge"/>
              <c:yMode val="edge"/>
              <c:x val="1.5454239024752337E-2"/>
              <c:y val="0.3351097967267206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4978528"/>
        <c:crosses val="autoZero"/>
        <c:crossBetween val="between"/>
      </c:valAx>
      <c:spPr>
        <a:solidFill>
          <a:sysClr val="window" lastClr="FFFFFF">
            <a:lumMod val="100000"/>
          </a:sysClr>
        </a:solidFill>
        <a:ln w="9525" cap="flat" cmpd="sng" algn="ctr">
          <a:solidFill>
            <a:sysClr val="windowText" lastClr="000000">
              <a:lumMod val="100000"/>
            </a:sysClr>
          </a:solidFill>
          <a:prstDash val="solid"/>
          <a:round/>
          <a:headEnd type="none" w="med" len="med"/>
          <a:tailEnd type="none" w="med" len="med"/>
        </a:ln>
        <a:effectLst/>
      </c:spPr>
    </c:plotArea>
    <c:plotVisOnly val="1"/>
    <c:dispBlanksAs val="gap"/>
    <c:showDLblsOverMax val="0"/>
  </c:chart>
  <c:spPr>
    <a:solidFill>
      <a:sysClr val="window" lastClr="FFFFFF">
        <a:lumMod val="100000"/>
      </a:sysClr>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773160-7DDD-4A04-B181-480ACF1C7D29}" type="datetimeFigureOut">
              <a:rPr lang="en-US" smtClean="0"/>
              <a:t>11/30/2017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F7F414-B6FA-49BB-9427-253542FA19A9}" type="slidenum">
              <a:rPr lang="en-US" smtClean="0"/>
              <a:t>‹#›</a:t>
            </a:fld>
            <a:endParaRPr lang="en-US" dirty="0"/>
          </a:p>
        </p:txBody>
      </p:sp>
    </p:spTree>
    <p:extLst>
      <p:ext uri="{BB962C8B-B14F-4D97-AF65-F5344CB8AC3E}">
        <p14:creationId xmlns:p14="http://schemas.microsoft.com/office/powerpoint/2010/main" val="3012846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F7F414-B6FA-49BB-9427-253542FA19A9}" type="slidenum">
              <a:rPr lang="en-US" smtClean="0"/>
              <a:t>1</a:t>
            </a:fld>
            <a:endParaRPr lang="en-US" dirty="0"/>
          </a:p>
        </p:txBody>
      </p:sp>
    </p:spTree>
    <p:extLst>
      <p:ext uri="{BB962C8B-B14F-4D97-AF65-F5344CB8AC3E}">
        <p14:creationId xmlns:p14="http://schemas.microsoft.com/office/powerpoint/2010/main" val="160157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F7F414-B6FA-49BB-9427-253542FA19A9}" type="slidenum">
              <a:rPr lang="en-US" smtClean="0"/>
              <a:t>2</a:t>
            </a:fld>
            <a:endParaRPr lang="en-US" dirty="0"/>
          </a:p>
        </p:txBody>
      </p:sp>
    </p:spTree>
    <p:extLst>
      <p:ext uri="{BB962C8B-B14F-4D97-AF65-F5344CB8AC3E}">
        <p14:creationId xmlns:p14="http://schemas.microsoft.com/office/powerpoint/2010/main" val="3657358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CF295553-8E58-4120-86EF-D3355FC5ED64}" type="datetimeFigureOut">
              <a:rPr lang="en-US" smtClean="0"/>
              <a:t>11/30/2017</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CD4D04AF-D22C-4D82-9AB3-8DBA5AF2A339}" type="slidenum">
              <a:rPr lang="en-US" smtClean="0"/>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F295553-8E58-4120-86EF-D3355FC5ED64}" type="datetimeFigureOut">
              <a:rPr lang="en-US" smtClean="0"/>
              <a:t>11/30/2017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4D04AF-D22C-4D82-9AB3-8DBA5AF2A33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F295553-8E58-4120-86EF-D3355FC5ED64}" type="datetimeFigureOut">
              <a:rPr lang="en-US" smtClean="0"/>
              <a:t>11/30/2017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4D04AF-D22C-4D82-9AB3-8DBA5AF2A339}"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F295553-8E58-4120-86EF-D3355FC5ED64}" type="datetimeFigureOut">
              <a:rPr lang="en-US" smtClean="0"/>
              <a:t>11/30/2017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4D04AF-D22C-4D82-9AB3-8DBA5AF2A339}"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F295553-8E58-4120-86EF-D3355FC5ED64}" type="datetimeFigureOut">
              <a:rPr lang="en-US" smtClean="0"/>
              <a:t>11/30/2017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CD4D04AF-D22C-4D82-9AB3-8DBA5AF2A339}"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F295553-8E58-4120-86EF-D3355FC5ED64}" type="datetimeFigureOut">
              <a:rPr lang="en-US" smtClean="0"/>
              <a:t>11/30/2017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4D04AF-D22C-4D82-9AB3-8DBA5AF2A339}"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F295553-8E58-4120-86EF-D3355FC5ED64}" type="datetimeFigureOut">
              <a:rPr lang="en-US" smtClean="0"/>
              <a:t>11/30/2017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D4D04AF-D22C-4D82-9AB3-8DBA5AF2A339}"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F295553-8E58-4120-86EF-D3355FC5ED64}" type="datetimeFigureOut">
              <a:rPr lang="en-US" smtClean="0"/>
              <a:t>11/30/2017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D4D04AF-D22C-4D82-9AB3-8DBA5AF2A33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295553-8E58-4120-86EF-D3355FC5ED64}" type="datetimeFigureOut">
              <a:rPr lang="en-US" smtClean="0"/>
              <a:t>11/30/2017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D4D04AF-D22C-4D82-9AB3-8DBA5AF2A33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F295553-8E58-4120-86EF-D3355FC5ED64}" type="datetimeFigureOut">
              <a:rPr lang="en-US" smtClean="0"/>
              <a:t>11/30/2017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4D04AF-D22C-4D82-9AB3-8DBA5AF2A339}"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a:solidFill>
                  <a:schemeClr val="lt1"/>
                </a:solidFill>
                <a:latin typeface="+mn-lt"/>
                <a:ea typeface="+mn-ea"/>
                <a:cs typeface="+mn-cs"/>
              </a:rPr>
              <a:t>Click icon to add picture</a:t>
            </a: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F295553-8E58-4120-86EF-D3355FC5ED64}" type="datetimeFigureOut">
              <a:rPr lang="en-US" smtClean="0"/>
              <a:t>11/30/2017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4D04AF-D22C-4D82-9AB3-8DBA5AF2A339}"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F295553-8E58-4120-86EF-D3355FC5ED64}" type="datetimeFigureOut">
              <a:rPr lang="en-US" smtClean="0"/>
              <a:t>11/30/2017</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D4D04AF-D22C-4D82-9AB3-8DBA5AF2A339}"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609600"/>
            <a:ext cx="8229600" cy="2590800"/>
          </a:xfrm>
        </p:spPr>
        <p:txBody>
          <a:bodyPr/>
          <a:lstStyle/>
          <a:p>
            <a:r>
              <a:rPr lang="en-US" dirty="0"/>
              <a:t>California water fix</a:t>
            </a:r>
            <a:br>
              <a:rPr lang="en-US" dirty="0"/>
            </a:br>
            <a:r>
              <a:rPr lang="en-US" sz="2800" cap="none" dirty="0"/>
              <a:t>South Delta Water Agency Parties</a:t>
            </a:r>
            <a:br>
              <a:rPr lang="en-US" sz="2800" cap="none" dirty="0"/>
            </a:br>
            <a:r>
              <a:rPr lang="en-US" sz="2800" cap="none" dirty="0"/>
              <a:t>Case-In-Chief Part 2</a:t>
            </a:r>
            <a:endParaRPr lang="en-US" cap="none" dirty="0"/>
          </a:p>
        </p:txBody>
      </p:sp>
      <p:sp>
        <p:nvSpPr>
          <p:cNvPr id="3" name="Subtitle 2"/>
          <p:cNvSpPr>
            <a:spLocks noGrp="1"/>
          </p:cNvSpPr>
          <p:nvPr>
            <p:ph type="subTitle" idx="1"/>
          </p:nvPr>
        </p:nvSpPr>
        <p:spPr/>
        <p:txBody>
          <a:bodyPr/>
          <a:lstStyle/>
          <a:p>
            <a:endParaRPr lang="en-US" dirty="0"/>
          </a:p>
          <a:p>
            <a:r>
              <a:rPr lang="en-US" dirty="0"/>
              <a:t>TESTIMONY OF TOM BURKE</a:t>
            </a:r>
          </a:p>
        </p:txBody>
      </p:sp>
      <p:sp>
        <p:nvSpPr>
          <p:cNvPr id="4" name="TextBox 3">
            <a:extLst>
              <a:ext uri="{FF2B5EF4-FFF2-40B4-BE49-F238E27FC236}">
                <a16:creationId xmlns:a16="http://schemas.microsoft.com/office/drawing/2014/main" id="{6F76EE4F-C37B-4330-8588-927C783A1CAA}"/>
              </a:ext>
            </a:extLst>
          </p:cNvPr>
          <p:cNvSpPr txBox="1"/>
          <p:nvPr/>
        </p:nvSpPr>
        <p:spPr>
          <a:xfrm>
            <a:off x="6781800" y="533400"/>
            <a:ext cx="1298753" cy="369332"/>
          </a:xfrm>
          <a:prstGeom prst="rect">
            <a:avLst/>
          </a:prstGeom>
          <a:noFill/>
        </p:spPr>
        <p:txBody>
          <a:bodyPr wrap="none" rtlCol="0">
            <a:spAutoFit/>
          </a:bodyPr>
          <a:lstStyle/>
          <a:p>
            <a:r>
              <a:rPr lang="en-US" dirty="0"/>
              <a:t>SDWA 292</a:t>
            </a:r>
          </a:p>
        </p:txBody>
      </p:sp>
    </p:spTree>
    <p:extLst>
      <p:ext uri="{BB962C8B-B14F-4D97-AF65-F5344CB8AC3E}">
        <p14:creationId xmlns:p14="http://schemas.microsoft.com/office/powerpoint/2010/main" val="398114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37AE26E-1F44-4545-ABDC-C0EF969E4D0E}"/>
              </a:ext>
            </a:extLst>
          </p:cNvPr>
          <p:cNvGraphicFramePr>
            <a:graphicFrameLocks noGrp="1"/>
          </p:cNvGraphicFramePr>
          <p:nvPr>
            <p:ph idx="1"/>
          </p:nvPr>
        </p:nvGraphicFramePr>
        <p:xfrm>
          <a:off x="457200" y="1600200"/>
          <a:ext cx="8229600" cy="4708525"/>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5">
            <a:extLst>
              <a:ext uri="{FF2B5EF4-FFF2-40B4-BE49-F238E27FC236}">
                <a16:creationId xmlns:a16="http://schemas.microsoft.com/office/drawing/2014/main" id="{DB6F0AB4-4628-4733-A104-538559EA7657}"/>
              </a:ext>
            </a:extLst>
          </p:cNvPr>
          <p:cNvSpPr>
            <a:spLocks noGrp="1"/>
          </p:cNvSpPr>
          <p:nvPr>
            <p:ph type="title"/>
          </p:nvPr>
        </p:nvSpPr>
        <p:spPr/>
        <p:txBody>
          <a:bodyPr>
            <a:noAutofit/>
          </a:bodyPr>
          <a:lstStyle/>
          <a:p>
            <a:r>
              <a:rPr lang="en-US" sz="3200" dirty="0"/>
              <a:t>Comparison of Salt Loading Between The CWF PA and the NAA</a:t>
            </a:r>
          </a:p>
        </p:txBody>
      </p:sp>
    </p:spTree>
    <p:extLst>
      <p:ext uri="{BB962C8B-B14F-4D97-AF65-F5344CB8AC3E}">
        <p14:creationId xmlns:p14="http://schemas.microsoft.com/office/powerpoint/2010/main" val="1195597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6BB18-0263-43F7-9454-E86BA2BF7572}"/>
              </a:ext>
            </a:extLst>
          </p:cNvPr>
          <p:cNvSpPr>
            <a:spLocks noGrp="1"/>
          </p:cNvSpPr>
          <p:nvPr>
            <p:ph type="title"/>
          </p:nvPr>
        </p:nvSpPr>
        <p:spPr/>
        <p:txBody>
          <a:bodyPr/>
          <a:lstStyle/>
          <a:p>
            <a:r>
              <a:rPr lang="en-US" dirty="0"/>
              <a:t>Conclusion</a:t>
            </a:r>
          </a:p>
        </p:txBody>
      </p:sp>
      <p:sp>
        <p:nvSpPr>
          <p:cNvPr id="4" name="Rectangle 3">
            <a:extLst>
              <a:ext uri="{FF2B5EF4-FFF2-40B4-BE49-F238E27FC236}">
                <a16:creationId xmlns:a16="http://schemas.microsoft.com/office/drawing/2014/main" id="{EFB95F30-C29A-49B4-A1A2-590801868BB8}"/>
              </a:ext>
            </a:extLst>
          </p:cNvPr>
          <p:cNvSpPr/>
          <p:nvPr/>
        </p:nvSpPr>
        <p:spPr>
          <a:xfrm>
            <a:off x="381000" y="1905000"/>
            <a:ext cx="8229600" cy="2157001"/>
          </a:xfrm>
          <a:prstGeom prst="rect">
            <a:avLst/>
          </a:prstGeom>
        </p:spPr>
        <p:txBody>
          <a:bodyPr wrap="square">
            <a:spAutoFit/>
          </a:bodyPr>
          <a:lstStyle/>
          <a:p>
            <a:pPr marR="0" lvl="0" algn="just">
              <a:lnSpc>
                <a:spcPts val="2275"/>
              </a:lnSpc>
              <a:spcBef>
                <a:spcPts val="0"/>
              </a:spcBef>
              <a:spcAft>
                <a:spcPts val="0"/>
              </a:spcAft>
            </a:pPr>
            <a:r>
              <a:rPr lang="en-US" sz="2000" dirty="0">
                <a:solidFill>
                  <a:schemeClr val="bg1"/>
                </a:solidFill>
                <a:latin typeface="Times New Roman" panose="02020603050405020304" pitchFamily="18" charset="0"/>
                <a:ea typeface="Times New Roman" panose="02020603050405020304" pitchFamily="18" charset="0"/>
              </a:rPr>
              <a:t>Based on my analysis of the hydrodynamic and water quality data contained within the Petitioners hydrodynamic model, DSM2, it is my opinion that there will be a significant increase in salt loading to the South Delta.  </a:t>
            </a:r>
          </a:p>
          <a:p>
            <a:pPr marR="0" lvl="0" algn="just">
              <a:lnSpc>
                <a:spcPts val="2275"/>
              </a:lnSpc>
              <a:spcBef>
                <a:spcPts val="0"/>
              </a:spcBef>
              <a:spcAft>
                <a:spcPts val="0"/>
              </a:spcAft>
            </a:pPr>
            <a:endParaRPr lang="en-US" sz="2000" dirty="0">
              <a:solidFill>
                <a:schemeClr val="bg1"/>
              </a:solidFill>
              <a:latin typeface="Times New Roman" panose="02020603050405020304" pitchFamily="18" charset="0"/>
              <a:ea typeface="Times New Roman" panose="02020603050405020304" pitchFamily="18" charset="0"/>
            </a:endParaRPr>
          </a:p>
          <a:p>
            <a:pPr marR="0" lvl="0" algn="just">
              <a:lnSpc>
                <a:spcPts val="2275"/>
              </a:lnSpc>
              <a:spcBef>
                <a:spcPts val="0"/>
              </a:spcBef>
              <a:spcAft>
                <a:spcPts val="0"/>
              </a:spcAft>
            </a:pPr>
            <a:r>
              <a:rPr lang="en-US" sz="2000" dirty="0">
                <a:solidFill>
                  <a:schemeClr val="bg1"/>
                </a:solidFill>
                <a:latin typeface="Times New Roman" panose="02020603050405020304" pitchFamily="18" charset="0"/>
                <a:ea typeface="Times New Roman" panose="02020603050405020304" pitchFamily="18" charset="0"/>
              </a:rPr>
              <a:t>On average, there will be an increase of roughly 30,000 metric tons of salt brought into the South Delta each year under the CWF PA.  The details supporting my opinion are provided below.</a:t>
            </a:r>
          </a:p>
        </p:txBody>
      </p:sp>
    </p:spTree>
    <p:extLst>
      <p:ext uri="{BB962C8B-B14F-4D97-AF65-F5344CB8AC3E}">
        <p14:creationId xmlns:p14="http://schemas.microsoft.com/office/powerpoint/2010/main" val="4069141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a:t>
            </a:r>
          </a:p>
        </p:txBody>
      </p:sp>
      <p:sp>
        <p:nvSpPr>
          <p:cNvPr id="3" name="Content Placeholder 2"/>
          <p:cNvSpPr>
            <a:spLocks noGrp="1"/>
          </p:cNvSpPr>
          <p:nvPr>
            <p:ph idx="1"/>
          </p:nvPr>
        </p:nvSpPr>
        <p:spPr/>
        <p:txBody>
          <a:bodyPr/>
          <a:lstStyle/>
          <a:p>
            <a:r>
              <a:rPr lang="en-US" dirty="0"/>
              <a:t>Evaluated the Impact of the CWF on the Water Quality Effecting Wildlife in The Central and South Delta</a:t>
            </a:r>
          </a:p>
          <a:p>
            <a:pPr lvl="1"/>
            <a:endParaRPr lang="en-US" dirty="0"/>
          </a:p>
          <a:p>
            <a:pPr lvl="1"/>
            <a:r>
              <a:rPr lang="en-US" dirty="0"/>
              <a:t>Change in Salt Loading To The South Delta</a:t>
            </a:r>
          </a:p>
          <a:p>
            <a:pPr lvl="1"/>
            <a:endParaRPr lang="en-US" dirty="0"/>
          </a:p>
          <a:p>
            <a:pPr lvl="1"/>
            <a:r>
              <a:rPr lang="en-US" dirty="0"/>
              <a:t>Inflow / Outflow Locations</a:t>
            </a:r>
          </a:p>
          <a:p>
            <a:pPr lvl="1"/>
            <a:endParaRPr lang="en-US" dirty="0"/>
          </a:p>
          <a:p>
            <a:pPr lvl="1"/>
            <a:r>
              <a:rPr lang="en-US" dirty="0"/>
              <a:t>PA compared to the NAA</a:t>
            </a:r>
          </a:p>
          <a:p>
            <a:pPr lvl="1"/>
            <a:endParaRPr lang="en-US" dirty="0"/>
          </a:p>
        </p:txBody>
      </p:sp>
    </p:spTree>
    <p:extLst>
      <p:ext uri="{BB962C8B-B14F-4D97-AF65-F5344CB8AC3E}">
        <p14:creationId xmlns:p14="http://schemas.microsoft.com/office/powerpoint/2010/main" val="3080864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B594F-DF7D-40AE-A8AD-AF7387BD5E48}"/>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B1E3FA45-A576-4EF5-8AA2-D9B93440185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7012" y="834744"/>
            <a:ext cx="8459788" cy="5473981"/>
          </a:xfrm>
        </p:spPr>
      </p:pic>
    </p:spTree>
    <p:extLst>
      <p:ext uri="{BB962C8B-B14F-4D97-AF65-F5344CB8AC3E}">
        <p14:creationId xmlns:p14="http://schemas.microsoft.com/office/powerpoint/2010/main" val="3311394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D3C1D-F5EF-414C-B49B-691BC4B90C39}"/>
              </a:ext>
            </a:extLst>
          </p:cNvPr>
          <p:cNvSpPr>
            <a:spLocks noGrp="1"/>
          </p:cNvSpPr>
          <p:nvPr>
            <p:ph type="title"/>
          </p:nvPr>
        </p:nvSpPr>
        <p:spPr>
          <a:xfrm>
            <a:off x="228600" y="274638"/>
            <a:ext cx="8686800" cy="868362"/>
          </a:xfrm>
        </p:spPr>
        <p:txBody>
          <a:bodyPr>
            <a:normAutofit/>
          </a:bodyPr>
          <a:lstStyle/>
          <a:p>
            <a:r>
              <a:rPr lang="en-US" sz="3200" dirty="0"/>
              <a:t>Sacramento River near Vernalis Cl vs EC</a:t>
            </a:r>
          </a:p>
        </p:txBody>
      </p:sp>
      <p:pic>
        <p:nvPicPr>
          <p:cNvPr id="5" name="Content Placeholder 4">
            <a:extLst>
              <a:ext uri="{FF2B5EF4-FFF2-40B4-BE49-F238E27FC236}">
                <a16:creationId xmlns:a16="http://schemas.microsoft.com/office/drawing/2014/main" id="{3F6C9769-34DB-4063-83D6-017C72108C0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6800" y="1245899"/>
            <a:ext cx="6934199" cy="5358245"/>
          </a:xfrm>
        </p:spPr>
      </p:pic>
    </p:spTree>
    <p:extLst>
      <p:ext uri="{BB962C8B-B14F-4D97-AF65-F5344CB8AC3E}">
        <p14:creationId xmlns:p14="http://schemas.microsoft.com/office/powerpoint/2010/main" val="1435883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3D65B-F180-4AF3-AAD5-3AAB1CAA01CE}"/>
              </a:ext>
            </a:extLst>
          </p:cNvPr>
          <p:cNvSpPr>
            <a:spLocks noGrp="1"/>
          </p:cNvSpPr>
          <p:nvPr>
            <p:ph type="title"/>
          </p:nvPr>
        </p:nvSpPr>
        <p:spPr>
          <a:xfrm>
            <a:off x="228600" y="274638"/>
            <a:ext cx="8458200" cy="1143000"/>
          </a:xfrm>
        </p:spPr>
        <p:txBody>
          <a:bodyPr>
            <a:normAutofit/>
          </a:bodyPr>
          <a:lstStyle/>
          <a:p>
            <a:r>
              <a:rPr lang="en-US" sz="3200" dirty="0"/>
              <a:t>Middle River at Bordon Bridge Cl vs EC</a:t>
            </a:r>
          </a:p>
        </p:txBody>
      </p:sp>
      <p:pic>
        <p:nvPicPr>
          <p:cNvPr id="5" name="Content Placeholder 4">
            <a:extLst>
              <a:ext uri="{FF2B5EF4-FFF2-40B4-BE49-F238E27FC236}">
                <a16:creationId xmlns:a16="http://schemas.microsoft.com/office/drawing/2014/main" id="{ECA1D840-38E5-4176-A204-B25509209A7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3000" y="1304781"/>
            <a:ext cx="6781799" cy="5240481"/>
          </a:xfrm>
        </p:spPr>
      </p:pic>
    </p:spTree>
    <p:extLst>
      <p:ext uri="{BB962C8B-B14F-4D97-AF65-F5344CB8AC3E}">
        <p14:creationId xmlns:p14="http://schemas.microsoft.com/office/powerpoint/2010/main" val="2713275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688E5-659B-48B9-BEEC-1EA3E853BCAF}"/>
              </a:ext>
            </a:extLst>
          </p:cNvPr>
          <p:cNvSpPr>
            <a:spLocks noGrp="1"/>
          </p:cNvSpPr>
          <p:nvPr>
            <p:ph type="title"/>
          </p:nvPr>
        </p:nvSpPr>
        <p:spPr>
          <a:xfrm>
            <a:off x="457200" y="274638"/>
            <a:ext cx="8229600" cy="868362"/>
          </a:xfrm>
        </p:spPr>
        <p:txBody>
          <a:bodyPr>
            <a:normAutofit/>
          </a:bodyPr>
          <a:lstStyle/>
          <a:p>
            <a:r>
              <a:rPr lang="en-US" sz="3200" dirty="0"/>
              <a:t>Sacramento River at Sacramento</a:t>
            </a:r>
          </a:p>
        </p:txBody>
      </p:sp>
      <p:pic>
        <p:nvPicPr>
          <p:cNvPr id="5" name="Content Placeholder 4">
            <a:extLst>
              <a:ext uri="{FF2B5EF4-FFF2-40B4-BE49-F238E27FC236}">
                <a16:creationId xmlns:a16="http://schemas.microsoft.com/office/drawing/2014/main" id="{F00D5BFD-7A5B-41D0-888D-63615667AF3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33636" y="1143000"/>
            <a:ext cx="7001435" cy="5410200"/>
          </a:xfrm>
        </p:spPr>
      </p:pic>
    </p:spTree>
    <p:extLst>
      <p:ext uri="{BB962C8B-B14F-4D97-AF65-F5344CB8AC3E}">
        <p14:creationId xmlns:p14="http://schemas.microsoft.com/office/powerpoint/2010/main" val="1302900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73C51-0700-4857-B6A7-A0A196BA4065}"/>
              </a:ext>
            </a:extLst>
          </p:cNvPr>
          <p:cNvSpPr>
            <a:spLocks noGrp="1"/>
          </p:cNvSpPr>
          <p:nvPr>
            <p:ph type="title"/>
          </p:nvPr>
        </p:nvSpPr>
        <p:spPr/>
        <p:txBody>
          <a:bodyPr>
            <a:noAutofit/>
          </a:bodyPr>
          <a:lstStyle/>
          <a:p>
            <a:r>
              <a:rPr lang="en-US" sz="2800" dirty="0"/>
              <a:t>Mean Monthly Salt Flux and Flow Rate At The South Delta Inflow/Outflow Points For The CWF NAA</a:t>
            </a:r>
          </a:p>
        </p:txBody>
      </p:sp>
      <p:graphicFrame>
        <p:nvGraphicFramePr>
          <p:cNvPr id="4" name="Content Placeholder 3">
            <a:extLst>
              <a:ext uri="{FF2B5EF4-FFF2-40B4-BE49-F238E27FC236}">
                <a16:creationId xmlns:a16="http://schemas.microsoft.com/office/drawing/2014/main" id="{4E6FB1F0-6F47-4F6B-A55C-0FF9B6509DD9}"/>
              </a:ext>
            </a:extLst>
          </p:cNvPr>
          <p:cNvGraphicFramePr>
            <a:graphicFrameLocks noGrp="1"/>
          </p:cNvGraphicFramePr>
          <p:nvPr>
            <p:ph idx="1"/>
            <p:extLst>
              <p:ext uri="{D42A27DB-BD31-4B8C-83A1-F6EECF244321}">
                <p14:modId xmlns:p14="http://schemas.microsoft.com/office/powerpoint/2010/main" val="23209860"/>
              </p:ext>
            </p:extLst>
          </p:nvPr>
        </p:nvGraphicFramePr>
        <p:xfrm>
          <a:off x="228600" y="2514600"/>
          <a:ext cx="8686795" cy="3047999"/>
        </p:xfrm>
        <a:graphic>
          <a:graphicData uri="http://schemas.openxmlformats.org/drawingml/2006/table">
            <a:tbl>
              <a:tblPr/>
              <a:tblGrid>
                <a:gridCol w="710112">
                  <a:extLst>
                    <a:ext uri="{9D8B030D-6E8A-4147-A177-3AD203B41FA5}">
                      <a16:colId xmlns:a16="http://schemas.microsoft.com/office/drawing/2014/main" val="3532199640"/>
                    </a:ext>
                  </a:extLst>
                </a:gridCol>
                <a:gridCol w="613591">
                  <a:extLst>
                    <a:ext uri="{9D8B030D-6E8A-4147-A177-3AD203B41FA5}">
                      <a16:colId xmlns:a16="http://schemas.microsoft.com/office/drawing/2014/main" val="118765553"/>
                    </a:ext>
                  </a:extLst>
                </a:gridCol>
                <a:gridCol w="613591">
                  <a:extLst>
                    <a:ext uri="{9D8B030D-6E8A-4147-A177-3AD203B41FA5}">
                      <a16:colId xmlns:a16="http://schemas.microsoft.com/office/drawing/2014/main" val="3690541468"/>
                    </a:ext>
                  </a:extLst>
                </a:gridCol>
                <a:gridCol w="613591">
                  <a:extLst>
                    <a:ext uri="{9D8B030D-6E8A-4147-A177-3AD203B41FA5}">
                      <a16:colId xmlns:a16="http://schemas.microsoft.com/office/drawing/2014/main" val="1413891806"/>
                    </a:ext>
                  </a:extLst>
                </a:gridCol>
                <a:gridCol w="613591">
                  <a:extLst>
                    <a:ext uri="{9D8B030D-6E8A-4147-A177-3AD203B41FA5}">
                      <a16:colId xmlns:a16="http://schemas.microsoft.com/office/drawing/2014/main" val="2136132119"/>
                    </a:ext>
                  </a:extLst>
                </a:gridCol>
                <a:gridCol w="613591">
                  <a:extLst>
                    <a:ext uri="{9D8B030D-6E8A-4147-A177-3AD203B41FA5}">
                      <a16:colId xmlns:a16="http://schemas.microsoft.com/office/drawing/2014/main" val="3032125619"/>
                    </a:ext>
                  </a:extLst>
                </a:gridCol>
                <a:gridCol w="613591">
                  <a:extLst>
                    <a:ext uri="{9D8B030D-6E8A-4147-A177-3AD203B41FA5}">
                      <a16:colId xmlns:a16="http://schemas.microsoft.com/office/drawing/2014/main" val="3041126810"/>
                    </a:ext>
                  </a:extLst>
                </a:gridCol>
                <a:gridCol w="613591">
                  <a:extLst>
                    <a:ext uri="{9D8B030D-6E8A-4147-A177-3AD203B41FA5}">
                      <a16:colId xmlns:a16="http://schemas.microsoft.com/office/drawing/2014/main" val="1904248288"/>
                    </a:ext>
                  </a:extLst>
                </a:gridCol>
                <a:gridCol w="613591">
                  <a:extLst>
                    <a:ext uri="{9D8B030D-6E8A-4147-A177-3AD203B41FA5}">
                      <a16:colId xmlns:a16="http://schemas.microsoft.com/office/drawing/2014/main" val="3398036341"/>
                    </a:ext>
                  </a:extLst>
                </a:gridCol>
                <a:gridCol w="613591">
                  <a:extLst>
                    <a:ext uri="{9D8B030D-6E8A-4147-A177-3AD203B41FA5}">
                      <a16:colId xmlns:a16="http://schemas.microsoft.com/office/drawing/2014/main" val="3040959377"/>
                    </a:ext>
                  </a:extLst>
                </a:gridCol>
                <a:gridCol w="613591">
                  <a:extLst>
                    <a:ext uri="{9D8B030D-6E8A-4147-A177-3AD203B41FA5}">
                      <a16:colId xmlns:a16="http://schemas.microsoft.com/office/drawing/2014/main" val="13142493"/>
                    </a:ext>
                  </a:extLst>
                </a:gridCol>
                <a:gridCol w="613591">
                  <a:extLst>
                    <a:ext uri="{9D8B030D-6E8A-4147-A177-3AD203B41FA5}">
                      <a16:colId xmlns:a16="http://schemas.microsoft.com/office/drawing/2014/main" val="2585383488"/>
                    </a:ext>
                  </a:extLst>
                </a:gridCol>
                <a:gridCol w="613591">
                  <a:extLst>
                    <a:ext uri="{9D8B030D-6E8A-4147-A177-3AD203B41FA5}">
                      <a16:colId xmlns:a16="http://schemas.microsoft.com/office/drawing/2014/main" val="1070599153"/>
                    </a:ext>
                  </a:extLst>
                </a:gridCol>
                <a:gridCol w="613591">
                  <a:extLst>
                    <a:ext uri="{9D8B030D-6E8A-4147-A177-3AD203B41FA5}">
                      <a16:colId xmlns:a16="http://schemas.microsoft.com/office/drawing/2014/main" val="3344504081"/>
                    </a:ext>
                  </a:extLst>
                </a:gridCol>
              </a:tblGrid>
              <a:tr h="187858">
                <a:tc>
                  <a:txBody>
                    <a:bodyPr/>
                    <a:lstStyle/>
                    <a:p>
                      <a:pPr algn="l" fontAlgn="b"/>
                      <a:r>
                        <a:rPr lang="en-US" sz="800" b="0" i="0" u="none" strike="noStrike" dirty="0">
                          <a:solidFill>
                            <a:srgbClr val="000000"/>
                          </a:solidFill>
                          <a:effectLst/>
                          <a:latin typeface="Calibri" panose="020F0502020204030204" pitchFamily="34" charset="0"/>
                        </a:rPr>
                        <a:t> </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gridSpan="13">
                  <a:txBody>
                    <a:bodyPr/>
                    <a:lstStyle/>
                    <a:p>
                      <a:pPr algn="ctr" fontAlgn="b"/>
                      <a:r>
                        <a:rPr lang="en-US" sz="800" b="1" i="0" u="none" strike="noStrike" dirty="0">
                          <a:solidFill>
                            <a:srgbClr val="000000"/>
                          </a:solidFill>
                          <a:effectLst/>
                          <a:latin typeface="Calibri" panose="020F0502020204030204" pitchFamily="34" charset="0"/>
                        </a:rPr>
                        <a:t>NAA – Mean Monthly Average From 1923 to 2003</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6DC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55252915"/>
                  </a:ext>
                </a:extLst>
              </a:tr>
              <a:tr h="178912">
                <a:tc>
                  <a:txBody>
                    <a:bodyPr/>
                    <a:lstStyle/>
                    <a:p>
                      <a:pPr algn="ctr" fontAlgn="b"/>
                      <a:r>
                        <a:rPr lang="en-US" sz="800" b="0" i="0" u="none" strike="noStrike" dirty="0">
                          <a:solidFill>
                            <a:srgbClr val="000000"/>
                          </a:solidFill>
                          <a:effectLst/>
                          <a:latin typeface="Calibri" panose="020F0502020204030204" pitchFamily="34" charset="0"/>
                        </a:rPr>
                        <a:t>Month</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gridSpan="2">
                  <a:txBody>
                    <a:bodyPr/>
                    <a:lstStyle/>
                    <a:p>
                      <a:pPr algn="ctr" fontAlgn="b"/>
                      <a:r>
                        <a:rPr lang="en-US" sz="800" b="1" i="0" u="none" strike="noStrike" dirty="0">
                          <a:solidFill>
                            <a:srgbClr val="000000"/>
                          </a:solidFill>
                          <a:effectLst/>
                          <a:latin typeface="Calibri" panose="020F0502020204030204" pitchFamily="34" charset="0"/>
                        </a:rPr>
                        <a:t>SJR Vernalis</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2EFDA"/>
                    </a:solidFill>
                  </a:tcPr>
                </a:tc>
                <a:tc hMerge="1">
                  <a:txBody>
                    <a:bodyPr/>
                    <a:lstStyle/>
                    <a:p>
                      <a:endParaRPr lang="en-US"/>
                    </a:p>
                  </a:txBody>
                  <a:tcPr/>
                </a:tc>
                <a:tc gridSpan="2">
                  <a:txBody>
                    <a:bodyPr/>
                    <a:lstStyle/>
                    <a:p>
                      <a:pPr algn="ctr" fontAlgn="b"/>
                      <a:r>
                        <a:rPr lang="en-US" sz="800" b="1" i="0" u="none" strike="noStrike" dirty="0">
                          <a:solidFill>
                            <a:srgbClr val="000000"/>
                          </a:solidFill>
                          <a:effectLst/>
                          <a:latin typeface="Calibri" panose="020F0502020204030204" pitchFamily="34" charset="0"/>
                        </a:rPr>
                        <a:t>SJR At Burns Cut</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2EFDA"/>
                    </a:solidFill>
                  </a:tcPr>
                </a:tc>
                <a:tc hMerge="1">
                  <a:txBody>
                    <a:bodyPr/>
                    <a:lstStyle/>
                    <a:p>
                      <a:endParaRPr lang="en-US"/>
                    </a:p>
                  </a:txBody>
                  <a:tcPr/>
                </a:tc>
                <a:tc gridSpan="2">
                  <a:txBody>
                    <a:bodyPr/>
                    <a:lstStyle/>
                    <a:p>
                      <a:pPr algn="ctr" fontAlgn="b"/>
                      <a:r>
                        <a:rPr lang="en-US" sz="800" b="1" i="0" u="none" strike="noStrike" dirty="0">
                          <a:solidFill>
                            <a:srgbClr val="000000"/>
                          </a:solidFill>
                          <a:effectLst/>
                          <a:latin typeface="Calibri" panose="020F0502020204030204" pitchFamily="34" charset="0"/>
                        </a:rPr>
                        <a:t>Middle River</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2EFDA"/>
                    </a:solidFill>
                  </a:tcPr>
                </a:tc>
                <a:tc hMerge="1">
                  <a:txBody>
                    <a:bodyPr/>
                    <a:lstStyle/>
                    <a:p>
                      <a:endParaRPr lang="en-US"/>
                    </a:p>
                  </a:txBody>
                  <a:tcPr/>
                </a:tc>
                <a:tc gridSpan="2">
                  <a:txBody>
                    <a:bodyPr/>
                    <a:lstStyle/>
                    <a:p>
                      <a:pPr algn="ctr" fontAlgn="b"/>
                      <a:r>
                        <a:rPr lang="en-US" sz="800" b="1" i="0" u="none" strike="noStrike" dirty="0">
                          <a:solidFill>
                            <a:srgbClr val="000000"/>
                          </a:solidFill>
                          <a:effectLst/>
                          <a:latin typeface="Calibri" panose="020F0502020204030204" pitchFamily="34" charset="0"/>
                        </a:rPr>
                        <a:t>Old River</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2EFDA"/>
                    </a:solidFill>
                  </a:tcPr>
                </a:tc>
                <a:tc hMerge="1">
                  <a:txBody>
                    <a:bodyPr/>
                    <a:lstStyle/>
                    <a:p>
                      <a:endParaRPr lang="en-US"/>
                    </a:p>
                  </a:txBody>
                  <a:tcPr/>
                </a:tc>
                <a:tc gridSpan="2">
                  <a:txBody>
                    <a:bodyPr/>
                    <a:lstStyle/>
                    <a:p>
                      <a:pPr algn="ctr" fontAlgn="b"/>
                      <a:r>
                        <a:rPr lang="en-US" sz="800" b="1" i="0" u="none" strike="noStrike" dirty="0">
                          <a:solidFill>
                            <a:srgbClr val="000000"/>
                          </a:solidFill>
                          <a:effectLst/>
                          <a:latin typeface="Calibri" panose="020F0502020204030204" pitchFamily="34" charset="0"/>
                        </a:rPr>
                        <a:t>Exports</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2EFDA"/>
                    </a:solidFill>
                  </a:tcPr>
                </a:tc>
                <a:tc hMerge="1">
                  <a:txBody>
                    <a:bodyPr/>
                    <a:lstStyle/>
                    <a:p>
                      <a:endParaRPr lang="en-US"/>
                    </a:p>
                  </a:txBody>
                  <a:tcPr/>
                </a:tc>
                <a:tc gridSpan="2">
                  <a:txBody>
                    <a:bodyPr/>
                    <a:lstStyle/>
                    <a:p>
                      <a:pPr algn="ctr" fontAlgn="b"/>
                      <a:r>
                        <a:rPr lang="en-US" sz="800" b="1" i="0" u="none" strike="noStrike" dirty="0">
                          <a:solidFill>
                            <a:srgbClr val="000000"/>
                          </a:solidFill>
                          <a:effectLst/>
                          <a:latin typeface="Calibri" panose="020F0502020204030204" pitchFamily="34" charset="0"/>
                        </a:rPr>
                        <a:t>CCWD Diversion</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2EFDA"/>
                    </a:solidFill>
                  </a:tcPr>
                </a:tc>
                <a:tc hMerge="1">
                  <a:txBody>
                    <a:bodyPr/>
                    <a:lstStyle/>
                    <a:p>
                      <a:endParaRPr lang="en-US"/>
                    </a:p>
                  </a:txBody>
                  <a:tcPr/>
                </a:tc>
                <a:tc>
                  <a:txBody>
                    <a:bodyPr/>
                    <a:lstStyle/>
                    <a:p>
                      <a:pPr algn="ctr" fontAlgn="b"/>
                      <a:r>
                        <a:rPr lang="en-US" sz="800" b="1" i="0" u="none" strike="noStrike" dirty="0">
                          <a:solidFill>
                            <a:srgbClr val="000000"/>
                          </a:solidFill>
                          <a:effectLst/>
                          <a:latin typeface="Calibri" panose="020F0502020204030204" pitchFamily="34" charset="0"/>
                        </a:rPr>
                        <a:t>Total</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2EFDA"/>
                    </a:solidFill>
                  </a:tcPr>
                </a:tc>
                <a:extLst>
                  <a:ext uri="{0D108BD9-81ED-4DB2-BD59-A6C34878D82A}">
                    <a16:rowId xmlns:a16="http://schemas.microsoft.com/office/drawing/2014/main" val="2343452242"/>
                  </a:ext>
                </a:extLst>
              </a:tr>
              <a:tr h="178912">
                <a:tc>
                  <a:txBody>
                    <a:bodyPr/>
                    <a:lstStyle/>
                    <a:p>
                      <a:pPr algn="l" fontAlgn="b"/>
                      <a:r>
                        <a:rPr lang="en-US" sz="800" b="0" i="0" u="none" strike="noStrike" dirty="0">
                          <a:solidFill>
                            <a:srgbClr val="000000"/>
                          </a:solidFill>
                          <a:effectLst/>
                          <a:latin typeface="Calibri" panose="020F0502020204030204" pitchFamily="34" charset="0"/>
                        </a:rPr>
                        <a:t> </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ctr" fontAlgn="b"/>
                      <a:r>
                        <a:rPr lang="en-US" sz="800" b="0" i="0" u="none" strike="noStrike" dirty="0">
                          <a:solidFill>
                            <a:srgbClr val="000000"/>
                          </a:solidFill>
                          <a:effectLst/>
                          <a:latin typeface="Calibri" panose="020F0502020204030204" pitchFamily="34" charset="0"/>
                        </a:rPr>
                        <a:t>Chloride</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2EFDA"/>
                    </a:solidFill>
                  </a:tcPr>
                </a:tc>
                <a:tc>
                  <a:txBody>
                    <a:bodyPr/>
                    <a:lstStyle/>
                    <a:p>
                      <a:pPr algn="ctr" fontAlgn="b"/>
                      <a:r>
                        <a:rPr lang="en-US" sz="800" b="0" i="0" u="none" strike="noStrike" dirty="0">
                          <a:solidFill>
                            <a:srgbClr val="000000"/>
                          </a:solidFill>
                          <a:effectLst/>
                          <a:latin typeface="Calibri" panose="020F0502020204030204" pitchFamily="34" charset="0"/>
                        </a:rPr>
                        <a:t>Mean Flow</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DEDED"/>
                    </a:solidFill>
                  </a:tcPr>
                </a:tc>
                <a:tc>
                  <a:txBody>
                    <a:bodyPr/>
                    <a:lstStyle/>
                    <a:p>
                      <a:pPr algn="ctr" fontAlgn="b"/>
                      <a:r>
                        <a:rPr lang="en-US" sz="800" b="0" i="0" u="none" strike="noStrike" dirty="0">
                          <a:solidFill>
                            <a:srgbClr val="000000"/>
                          </a:solidFill>
                          <a:effectLst/>
                          <a:latin typeface="Calibri" panose="020F0502020204030204" pitchFamily="34" charset="0"/>
                        </a:rPr>
                        <a:t>Chloride</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2EFDA"/>
                    </a:solidFill>
                  </a:tcPr>
                </a:tc>
                <a:tc>
                  <a:txBody>
                    <a:bodyPr/>
                    <a:lstStyle/>
                    <a:p>
                      <a:pPr algn="ctr" fontAlgn="b"/>
                      <a:r>
                        <a:rPr lang="en-US" sz="800" b="0" i="0" u="none" strike="noStrike" dirty="0">
                          <a:solidFill>
                            <a:srgbClr val="000000"/>
                          </a:solidFill>
                          <a:effectLst/>
                          <a:latin typeface="Calibri" panose="020F0502020204030204" pitchFamily="34" charset="0"/>
                        </a:rPr>
                        <a:t>Mean Flow</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DEDED"/>
                    </a:solidFill>
                  </a:tcPr>
                </a:tc>
                <a:tc>
                  <a:txBody>
                    <a:bodyPr/>
                    <a:lstStyle/>
                    <a:p>
                      <a:pPr algn="ctr" fontAlgn="b"/>
                      <a:r>
                        <a:rPr lang="en-US" sz="800" b="0" i="0" u="none" strike="noStrike" dirty="0">
                          <a:solidFill>
                            <a:srgbClr val="000000"/>
                          </a:solidFill>
                          <a:effectLst/>
                          <a:latin typeface="Calibri" panose="020F0502020204030204" pitchFamily="34" charset="0"/>
                        </a:rPr>
                        <a:t>Chloride</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2EFDA"/>
                    </a:solidFill>
                  </a:tcPr>
                </a:tc>
                <a:tc>
                  <a:txBody>
                    <a:bodyPr/>
                    <a:lstStyle/>
                    <a:p>
                      <a:pPr algn="ctr" fontAlgn="b"/>
                      <a:r>
                        <a:rPr lang="en-US" sz="800" b="0" i="0" u="none" strike="noStrike" dirty="0">
                          <a:solidFill>
                            <a:srgbClr val="000000"/>
                          </a:solidFill>
                          <a:effectLst/>
                          <a:latin typeface="Calibri" panose="020F0502020204030204" pitchFamily="34" charset="0"/>
                        </a:rPr>
                        <a:t>Mean Flow</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DEDED"/>
                    </a:solidFill>
                  </a:tcPr>
                </a:tc>
                <a:tc>
                  <a:txBody>
                    <a:bodyPr/>
                    <a:lstStyle/>
                    <a:p>
                      <a:pPr algn="ctr" fontAlgn="b"/>
                      <a:r>
                        <a:rPr lang="en-US" sz="800" b="0" i="0" u="none" strike="noStrike" dirty="0">
                          <a:solidFill>
                            <a:srgbClr val="000000"/>
                          </a:solidFill>
                          <a:effectLst/>
                          <a:latin typeface="Calibri" panose="020F0502020204030204" pitchFamily="34" charset="0"/>
                        </a:rPr>
                        <a:t>Chloride</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2EFDA"/>
                    </a:solidFill>
                  </a:tcPr>
                </a:tc>
                <a:tc>
                  <a:txBody>
                    <a:bodyPr/>
                    <a:lstStyle/>
                    <a:p>
                      <a:pPr algn="ctr" fontAlgn="b"/>
                      <a:r>
                        <a:rPr lang="en-US" sz="800" b="0" i="0" u="none" strike="noStrike" dirty="0">
                          <a:solidFill>
                            <a:srgbClr val="000000"/>
                          </a:solidFill>
                          <a:effectLst/>
                          <a:latin typeface="Calibri" panose="020F0502020204030204" pitchFamily="34" charset="0"/>
                        </a:rPr>
                        <a:t>Mean Flow</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DEDED"/>
                    </a:solidFill>
                  </a:tcPr>
                </a:tc>
                <a:tc>
                  <a:txBody>
                    <a:bodyPr/>
                    <a:lstStyle/>
                    <a:p>
                      <a:pPr algn="ctr" fontAlgn="b"/>
                      <a:r>
                        <a:rPr lang="en-US" sz="800" b="0" i="0" u="none" strike="noStrike" dirty="0">
                          <a:solidFill>
                            <a:srgbClr val="000000"/>
                          </a:solidFill>
                          <a:effectLst/>
                          <a:latin typeface="Calibri" panose="020F0502020204030204" pitchFamily="34" charset="0"/>
                        </a:rPr>
                        <a:t>Chloride</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2EFDA"/>
                    </a:solidFill>
                  </a:tcPr>
                </a:tc>
                <a:tc>
                  <a:txBody>
                    <a:bodyPr/>
                    <a:lstStyle/>
                    <a:p>
                      <a:pPr algn="ctr" fontAlgn="b"/>
                      <a:r>
                        <a:rPr lang="en-US" sz="800" b="0" i="0" u="none" strike="noStrike" dirty="0">
                          <a:solidFill>
                            <a:srgbClr val="000000"/>
                          </a:solidFill>
                          <a:effectLst/>
                          <a:latin typeface="Calibri" panose="020F0502020204030204" pitchFamily="34" charset="0"/>
                        </a:rPr>
                        <a:t>Mean Flow</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DEDED"/>
                    </a:solidFill>
                  </a:tcPr>
                </a:tc>
                <a:tc>
                  <a:txBody>
                    <a:bodyPr/>
                    <a:lstStyle/>
                    <a:p>
                      <a:pPr algn="ctr" fontAlgn="b"/>
                      <a:r>
                        <a:rPr lang="en-US" sz="800" b="0" i="0" u="none" strike="noStrike" dirty="0">
                          <a:solidFill>
                            <a:srgbClr val="000000"/>
                          </a:solidFill>
                          <a:effectLst/>
                          <a:latin typeface="Calibri" panose="020F0502020204030204" pitchFamily="34" charset="0"/>
                        </a:rPr>
                        <a:t>Chloride</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2EFDA"/>
                    </a:solidFill>
                  </a:tcPr>
                </a:tc>
                <a:tc>
                  <a:txBody>
                    <a:bodyPr/>
                    <a:lstStyle/>
                    <a:p>
                      <a:pPr algn="ctr" fontAlgn="b"/>
                      <a:r>
                        <a:rPr lang="en-US" sz="800" b="0" i="0" u="none" strike="noStrike" dirty="0">
                          <a:solidFill>
                            <a:srgbClr val="000000"/>
                          </a:solidFill>
                          <a:effectLst/>
                          <a:latin typeface="Calibri" panose="020F0502020204030204" pitchFamily="34" charset="0"/>
                        </a:rPr>
                        <a:t>Mean Flow</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DEDED"/>
                    </a:solidFill>
                  </a:tcPr>
                </a:tc>
                <a:tc>
                  <a:txBody>
                    <a:bodyPr/>
                    <a:lstStyle/>
                    <a:p>
                      <a:pPr algn="ctr" fontAlgn="b"/>
                      <a:r>
                        <a:rPr lang="en-US" sz="800" b="0" i="0" u="none" strike="noStrike" dirty="0">
                          <a:solidFill>
                            <a:srgbClr val="000000"/>
                          </a:solidFill>
                          <a:effectLst/>
                          <a:latin typeface="Calibri" panose="020F0502020204030204" pitchFamily="34" charset="0"/>
                        </a:rPr>
                        <a:t>Chloride</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2EFDA"/>
                    </a:solidFill>
                  </a:tcPr>
                </a:tc>
                <a:extLst>
                  <a:ext uri="{0D108BD9-81ED-4DB2-BD59-A6C34878D82A}">
                    <a16:rowId xmlns:a16="http://schemas.microsoft.com/office/drawing/2014/main" val="2083136305"/>
                  </a:ext>
                </a:extLst>
              </a:tr>
              <a:tr h="176461">
                <a:tc>
                  <a:txBody>
                    <a:bodyPr/>
                    <a:lstStyle/>
                    <a:p>
                      <a:pPr algn="l" fontAlgn="b"/>
                      <a:r>
                        <a:rPr lang="en-US" sz="800" b="0" i="0" u="none" strike="noStrike" dirty="0">
                          <a:solidFill>
                            <a:srgbClr val="000000"/>
                          </a:solidFill>
                          <a:effectLst/>
                          <a:latin typeface="Calibri" panose="020F0502020204030204" pitchFamily="34" charset="0"/>
                        </a:rPr>
                        <a:t> </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ctr" fontAlgn="b"/>
                      <a:r>
                        <a:rPr lang="en-US" sz="800" b="0" i="0" u="none" strike="noStrike" dirty="0">
                          <a:solidFill>
                            <a:srgbClr val="000000"/>
                          </a:solidFill>
                          <a:effectLst/>
                          <a:latin typeface="Calibri" panose="020F0502020204030204" pitchFamily="34" charset="0"/>
                        </a:rPr>
                        <a:t>(mt)</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ctr" fontAlgn="b"/>
                      <a:r>
                        <a:rPr lang="en-US" sz="800" b="0" i="0" u="none" strike="noStrike" dirty="0">
                          <a:solidFill>
                            <a:srgbClr val="000000"/>
                          </a:solidFill>
                          <a:effectLst/>
                          <a:latin typeface="Calibri" panose="020F0502020204030204" pitchFamily="34" charset="0"/>
                        </a:rPr>
                        <a:t>(cfs)</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ctr" fontAlgn="b"/>
                      <a:r>
                        <a:rPr lang="en-US" sz="800" b="0" i="0" u="none" strike="noStrike" dirty="0">
                          <a:solidFill>
                            <a:srgbClr val="000000"/>
                          </a:solidFill>
                          <a:effectLst/>
                          <a:latin typeface="Calibri" panose="020F0502020204030204" pitchFamily="34" charset="0"/>
                        </a:rPr>
                        <a:t>(mt)</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ctr" fontAlgn="b"/>
                      <a:r>
                        <a:rPr lang="en-US" sz="800" b="0" i="0" u="none" strike="noStrike" dirty="0">
                          <a:solidFill>
                            <a:srgbClr val="000000"/>
                          </a:solidFill>
                          <a:effectLst/>
                          <a:latin typeface="Calibri" panose="020F0502020204030204" pitchFamily="34" charset="0"/>
                        </a:rPr>
                        <a:t>(cfs)</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ctr" fontAlgn="b"/>
                      <a:r>
                        <a:rPr lang="en-US" sz="800" b="0" i="0" u="none" strike="noStrike" dirty="0">
                          <a:solidFill>
                            <a:srgbClr val="000000"/>
                          </a:solidFill>
                          <a:effectLst/>
                          <a:latin typeface="Calibri" panose="020F0502020204030204" pitchFamily="34" charset="0"/>
                        </a:rPr>
                        <a:t>(mt)</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ctr" fontAlgn="b"/>
                      <a:r>
                        <a:rPr lang="en-US" sz="800" b="0" i="0" u="none" strike="noStrike" dirty="0">
                          <a:solidFill>
                            <a:srgbClr val="000000"/>
                          </a:solidFill>
                          <a:effectLst/>
                          <a:latin typeface="Calibri" panose="020F0502020204030204" pitchFamily="34" charset="0"/>
                        </a:rPr>
                        <a:t>(cfs)</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ctr" fontAlgn="b"/>
                      <a:r>
                        <a:rPr lang="en-US" sz="800" b="0" i="0" u="none" strike="noStrike" dirty="0">
                          <a:solidFill>
                            <a:srgbClr val="000000"/>
                          </a:solidFill>
                          <a:effectLst/>
                          <a:latin typeface="Calibri" panose="020F0502020204030204" pitchFamily="34" charset="0"/>
                        </a:rPr>
                        <a:t>(mt)</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ctr" fontAlgn="b"/>
                      <a:r>
                        <a:rPr lang="en-US" sz="800" b="0" i="0" u="none" strike="noStrike" dirty="0">
                          <a:solidFill>
                            <a:srgbClr val="000000"/>
                          </a:solidFill>
                          <a:effectLst/>
                          <a:latin typeface="Calibri" panose="020F0502020204030204" pitchFamily="34" charset="0"/>
                        </a:rPr>
                        <a:t>(cfs)</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ctr" fontAlgn="b"/>
                      <a:r>
                        <a:rPr lang="en-US" sz="800" b="0" i="0" u="none" strike="noStrike" dirty="0">
                          <a:solidFill>
                            <a:srgbClr val="000000"/>
                          </a:solidFill>
                          <a:effectLst/>
                          <a:latin typeface="Calibri" panose="020F0502020204030204" pitchFamily="34" charset="0"/>
                        </a:rPr>
                        <a:t>(mt)</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ctr" fontAlgn="b"/>
                      <a:r>
                        <a:rPr lang="en-US" sz="800" b="0" i="0" u="none" strike="noStrike" dirty="0">
                          <a:solidFill>
                            <a:srgbClr val="000000"/>
                          </a:solidFill>
                          <a:effectLst/>
                          <a:latin typeface="Calibri" panose="020F0502020204030204" pitchFamily="34" charset="0"/>
                        </a:rPr>
                        <a:t>(cfs)</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ctr" fontAlgn="b"/>
                      <a:r>
                        <a:rPr lang="en-US" sz="800" b="0" i="0" u="none" strike="noStrike" dirty="0">
                          <a:solidFill>
                            <a:srgbClr val="000000"/>
                          </a:solidFill>
                          <a:effectLst/>
                          <a:latin typeface="Calibri" panose="020F0502020204030204" pitchFamily="34" charset="0"/>
                        </a:rPr>
                        <a:t>(mt)</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ctr" fontAlgn="b"/>
                      <a:r>
                        <a:rPr lang="en-US" sz="800" b="0" i="0" u="none" strike="noStrike" dirty="0">
                          <a:solidFill>
                            <a:srgbClr val="000000"/>
                          </a:solidFill>
                          <a:effectLst/>
                          <a:latin typeface="Calibri" panose="020F0502020204030204" pitchFamily="34" charset="0"/>
                        </a:rPr>
                        <a:t>(cfs)</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ctr" fontAlgn="b"/>
                      <a:r>
                        <a:rPr lang="en-US" sz="800" b="0" i="0" u="none" strike="noStrike" dirty="0">
                          <a:solidFill>
                            <a:srgbClr val="000000"/>
                          </a:solidFill>
                          <a:effectLst/>
                          <a:latin typeface="Calibri" panose="020F0502020204030204" pitchFamily="34" charset="0"/>
                        </a:rPr>
                        <a:t>(mt)</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extLst>
                  <a:ext uri="{0D108BD9-81ED-4DB2-BD59-A6C34878D82A}">
                    <a16:rowId xmlns:a16="http://schemas.microsoft.com/office/drawing/2014/main" val="3116479476"/>
                  </a:ext>
                </a:extLst>
              </a:tr>
              <a:tr h="178912">
                <a:tc>
                  <a:txBody>
                    <a:bodyPr/>
                    <a:lstStyle/>
                    <a:p>
                      <a:pPr algn="l" fontAlgn="b"/>
                      <a:r>
                        <a:rPr lang="en-US" sz="800" b="0" i="0" u="none" strike="noStrike" dirty="0">
                          <a:solidFill>
                            <a:srgbClr val="000000"/>
                          </a:solidFill>
                          <a:effectLst/>
                          <a:latin typeface="Calibri" panose="020F0502020204030204" pitchFamily="34" charset="0"/>
                        </a:rPr>
                        <a:t>January</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23,319</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5,060</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8,728</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1,904</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-11,351</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-1,300</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-22,386</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-2,446</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60,683</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6,921</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374</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40</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-12,728</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extLst>
                  <a:ext uri="{0D108BD9-81ED-4DB2-BD59-A6C34878D82A}">
                    <a16:rowId xmlns:a16="http://schemas.microsoft.com/office/drawing/2014/main" val="4276418436"/>
                  </a:ext>
                </a:extLst>
              </a:tr>
              <a:tr h="178912">
                <a:tc>
                  <a:txBody>
                    <a:bodyPr/>
                    <a:lstStyle/>
                    <a:p>
                      <a:pPr algn="l" fontAlgn="b"/>
                      <a:r>
                        <a:rPr lang="en-US" sz="800" b="0" i="0" u="none" strike="noStrike" dirty="0">
                          <a:solidFill>
                            <a:srgbClr val="000000"/>
                          </a:solidFill>
                          <a:effectLst/>
                          <a:latin typeface="Calibri" panose="020F0502020204030204" pitchFamily="34" charset="0"/>
                        </a:rPr>
                        <a:t>February</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25,440</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6,753</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9,952</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2,680</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-7,251</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-991</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-11,368</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-1,923</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43,066</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6,978</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6</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2</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-8,965</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extLst>
                  <a:ext uri="{0D108BD9-81ED-4DB2-BD59-A6C34878D82A}">
                    <a16:rowId xmlns:a16="http://schemas.microsoft.com/office/drawing/2014/main" val="699514788"/>
                  </a:ext>
                </a:extLst>
              </a:tr>
              <a:tr h="178912">
                <a:tc>
                  <a:txBody>
                    <a:bodyPr/>
                    <a:lstStyle/>
                    <a:p>
                      <a:pPr algn="l" fontAlgn="b"/>
                      <a:r>
                        <a:rPr lang="en-US" sz="800" b="0" i="0" u="none" strike="noStrike" dirty="0">
                          <a:solidFill>
                            <a:srgbClr val="000000"/>
                          </a:solidFill>
                          <a:effectLst/>
                          <a:latin typeface="Calibri" panose="020F0502020204030204" pitchFamily="34" charset="0"/>
                        </a:rPr>
                        <a:t>March</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25,330</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6,773</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9,880</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2,765</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-6,224</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-927</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-8,559</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-1,784</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35,690</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6,603</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6</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-5,462</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extLst>
                  <a:ext uri="{0D108BD9-81ED-4DB2-BD59-A6C34878D82A}">
                    <a16:rowId xmlns:a16="http://schemas.microsoft.com/office/drawing/2014/main" val="2103525336"/>
                  </a:ext>
                </a:extLst>
              </a:tr>
              <a:tr h="178912">
                <a:tc>
                  <a:txBody>
                    <a:bodyPr/>
                    <a:lstStyle/>
                    <a:p>
                      <a:pPr algn="l" fontAlgn="b"/>
                      <a:r>
                        <a:rPr lang="en-US" sz="800" b="0" i="0" u="none" strike="noStrike" dirty="0">
                          <a:solidFill>
                            <a:srgbClr val="000000"/>
                          </a:solidFill>
                          <a:effectLst/>
                          <a:latin typeface="Calibri" panose="020F0502020204030204" pitchFamily="34" charset="0"/>
                        </a:rPr>
                        <a:t>April</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15,196</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6,146</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6,759</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2,644</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-325</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229</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262</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570</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8,901</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2,180</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193</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75</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-593</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extLst>
                  <a:ext uri="{0D108BD9-81ED-4DB2-BD59-A6C34878D82A}">
                    <a16:rowId xmlns:a16="http://schemas.microsoft.com/office/drawing/2014/main" val="3953144322"/>
                  </a:ext>
                </a:extLst>
              </a:tr>
              <a:tr h="178912">
                <a:tc>
                  <a:txBody>
                    <a:bodyPr/>
                    <a:lstStyle/>
                    <a:p>
                      <a:pPr algn="l" fontAlgn="b"/>
                      <a:r>
                        <a:rPr lang="en-US" sz="800" b="0" i="0" u="none" strike="noStrike" dirty="0">
                          <a:solidFill>
                            <a:srgbClr val="000000"/>
                          </a:solidFill>
                          <a:effectLst/>
                          <a:latin typeface="Calibri" panose="020F0502020204030204" pitchFamily="34" charset="0"/>
                        </a:rPr>
                        <a:t>May</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14,979</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5,971</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6,139</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2,475</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-792</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88</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-487</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336</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8,240</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2,273</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384</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118</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1,495</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extLst>
                  <a:ext uri="{0D108BD9-81ED-4DB2-BD59-A6C34878D82A}">
                    <a16:rowId xmlns:a16="http://schemas.microsoft.com/office/drawing/2014/main" val="4052304326"/>
                  </a:ext>
                </a:extLst>
              </a:tr>
              <a:tr h="178912">
                <a:tc>
                  <a:txBody>
                    <a:bodyPr/>
                    <a:lstStyle/>
                    <a:p>
                      <a:pPr algn="l" fontAlgn="b"/>
                      <a:r>
                        <a:rPr lang="en-US" sz="800" b="0" i="0" u="none" strike="noStrike" dirty="0">
                          <a:solidFill>
                            <a:srgbClr val="000000"/>
                          </a:solidFill>
                          <a:effectLst/>
                          <a:latin typeface="Calibri" panose="020F0502020204030204" pitchFamily="34" charset="0"/>
                        </a:rPr>
                        <a:t>June</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14,537</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3,945</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5,875</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1,631</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-4,662</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-1,224</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-6,464</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-2,078</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14,794</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4,459</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40</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7</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4,954</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extLst>
                  <a:ext uri="{0D108BD9-81ED-4DB2-BD59-A6C34878D82A}">
                    <a16:rowId xmlns:a16="http://schemas.microsoft.com/office/drawing/2014/main" val="653031401"/>
                  </a:ext>
                </a:extLst>
              </a:tr>
              <a:tr h="178912">
                <a:tc>
                  <a:txBody>
                    <a:bodyPr/>
                    <a:lstStyle/>
                    <a:p>
                      <a:pPr algn="l" fontAlgn="b"/>
                      <a:r>
                        <a:rPr lang="en-US" sz="800" b="0" i="0" u="none" strike="noStrike" dirty="0">
                          <a:solidFill>
                            <a:srgbClr val="000000"/>
                          </a:solidFill>
                          <a:effectLst/>
                          <a:latin typeface="Calibri" panose="020F0502020204030204" pitchFamily="34" charset="0"/>
                        </a:rPr>
                        <a:t>July</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12,803</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2,590</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3,745</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854</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-9,531</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-3,066</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-20,463</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-5,438</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34,508</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9,024</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417</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122</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4,126</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extLst>
                  <a:ext uri="{0D108BD9-81ED-4DB2-BD59-A6C34878D82A}">
                    <a16:rowId xmlns:a16="http://schemas.microsoft.com/office/drawing/2014/main" val="1787602729"/>
                  </a:ext>
                </a:extLst>
              </a:tr>
              <a:tr h="178912">
                <a:tc>
                  <a:txBody>
                    <a:bodyPr/>
                    <a:lstStyle/>
                    <a:p>
                      <a:pPr algn="l" fontAlgn="b"/>
                      <a:r>
                        <a:rPr lang="en-US" sz="800" b="0" i="0" u="none" strike="noStrike" dirty="0">
                          <a:solidFill>
                            <a:srgbClr val="000000"/>
                          </a:solidFill>
                          <a:effectLst/>
                          <a:latin typeface="Calibri" panose="020F0502020204030204" pitchFamily="34" charset="0"/>
                        </a:rPr>
                        <a:t>August</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8,768</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1,828</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2,803</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594</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-10,013</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-2,971</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-26,105</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-5,275</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41,881</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8,466</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767</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207</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-564</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extLst>
                  <a:ext uri="{0D108BD9-81ED-4DB2-BD59-A6C34878D82A}">
                    <a16:rowId xmlns:a16="http://schemas.microsoft.com/office/drawing/2014/main" val="3521624826"/>
                  </a:ext>
                </a:extLst>
              </a:tr>
              <a:tr h="178912">
                <a:tc>
                  <a:txBody>
                    <a:bodyPr/>
                    <a:lstStyle/>
                    <a:p>
                      <a:pPr algn="l" fontAlgn="b"/>
                      <a:r>
                        <a:rPr lang="en-US" sz="800" b="0" i="0" u="none" strike="noStrike" dirty="0">
                          <a:solidFill>
                            <a:srgbClr val="000000"/>
                          </a:solidFill>
                          <a:effectLst/>
                          <a:latin typeface="Calibri" panose="020F0502020204030204" pitchFamily="34" charset="0"/>
                        </a:rPr>
                        <a:t>September</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10,205</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2,199</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4,971</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1,062</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-13,466</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-2,885</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-39,156</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-5,180</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65,487</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8,572</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972</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203</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-8,604</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extLst>
                  <a:ext uri="{0D108BD9-81ED-4DB2-BD59-A6C34878D82A}">
                    <a16:rowId xmlns:a16="http://schemas.microsoft.com/office/drawing/2014/main" val="1834251318"/>
                  </a:ext>
                </a:extLst>
              </a:tr>
              <a:tr h="178912">
                <a:tc>
                  <a:txBody>
                    <a:bodyPr/>
                    <a:lstStyle/>
                    <a:p>
                      <a:pPr algn="l" fontAlgn="b"/>
                      <a:r>
                        <a:rPr lang="en-US" sz="800" b="0" i="0" u="none" strike="noStrike" dirty="0">
                          <a:solidFill>
                            <a:srgbClr val="000000"/>
                          </a:solidFill>
                          <a:effectLst/>
                          <a:latin typeface="Calibri" panose="020F0502020204030204" pitchFamily="34" charset="0"/>
                        </a:rPr>
                        <a:t>October</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12,152</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2,601</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7,835</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1,651</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-10,584</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-1,991</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-26,911</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-3,513</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47,683</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6,093</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562</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82</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-6,432</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extLst>
                  <a:ext uri="{0D108BD9-81ED-4DB2-BD59-A6C34878D82A}">
                    <a16:rowId xmlns:a16="http://schemas.microsoft.com/office/drawing/2014/main" val="2436839328"/>
                  </a:ext>
                </a:extLst>
              </a:tr>
              <a:tr h="178912">
                <a:tc>
                  <a:txBody>
                    <a:bodyPr/>
                    <a:lstStyle/>
                    <a:p>
                      <a:pPr algn="l" fontAlgn="b"/>
                      <a:r>
                        <a:rPr lang="en-US" sz="800" b="0" i="0" u="none" strike="noStrike" dirty="0">
                          <a:solidFill>
                            <a:srgbClr val="000000"/>
                          </a:solidFill>
                          <a:effectLst/>
                          <a:latin typeface="Calibri" panose="020F0502020204030204" pitchFamily="34" charset="0"/>
                        </a:rPr>
                        <a:t>November</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12,094</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2,423</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7,568</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1,481</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-12,455</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-2,252</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-32,660</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-4,056</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56,963</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7,027</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532</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72</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-7,854</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extLst>
                  <a:ext uri="{0D108BD9-81ED-4DB2-BD59-A6C34878D82A}">
                    <a16:rowId xmlns:a16="http://schemas.microsoft.com/office/drawing/2014/main" val="1933444766"/>
                  </a:ext>
                </a:extLst>
              </a:tr>
              <a:tr h="178912">
                <a:tc>
                  <a:txBody>
                    <a:bodyPr/>
                    <a:lstStyle/>
                    <a:p>
                      <a:pPr algn="l" fontAlgn="b"/>
                      <a:r>
                        <a:rPr lang="en-US" sz="800" b="0" i="0" u="none" strike="noStrike" dirty="0">
                          <a:solidFill>
                            <a:srgbClr val="000000"/>
                          </a:solidFill>
                          <a:effectLst/>
                          <a:latin typeface="Calibri" panose="020F0502020204030204" pitchFamily="34" charset="0"/>
                        </a:rPr>
                        <a:t>December</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19,819</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3,294</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5,485</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1,047</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-13,684</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-2,292</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-31,563</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-4,162</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67,153</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8,513</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493</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55</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-8,065</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827629630"/>
                  </a:ext>
                </a:extLst>
              </a:tr>
              <a:tr h="178912">
                <a:tc>
                  <a:txBody>
                    <a:bodyPr/>
                    <a:lstStyle/>
                    <a:p>
                      <a:pPr algn="l" fontAlgn="b"/>
                      <a:r>
                        <a:rPr lang="en-US" sz="800" b="0" i="0" u="none" strike="noStrike" dirty="0">
                          <a:solidFill>
                            <a:srgbClr val="000000"/>
                          </a:solidFill>
                          <a:effectLst/>
                          <a:latin typeface="Calibri" panose="020F0502020204030204" pitchFamily="34" charset="0"/>
                        </a:rPr>
                        <a:t>Mean Annual</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16,220</a:t>
                      </a:r>
                    </a:p>
                  </a:txBody>
                  <a:tcPr marL="6511" marR="6511" marT="651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511" marR="6511" marT="6511"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6,645</a:t>
                      </a:r>
                    </a:p>
                  </a:txBody>
                  <a:tcPr marL="6511" marR="6511" marT="6511"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511" marR="6511" marT="6511"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-8,362</a:t>
                      </a:r>
                    </a:p>
                  </a:txBody>
                  <a:tcPr marL="6511" marR="6511" marT="6511"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511" marR="6511" marT="6511"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-18,822</a:t>
                      </a:r>
                    </a:p>
                  </a:txBody>
                  <a:tcPr marL="6511" marR="6511" marT="6511"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511" marR="6511" marT="6511"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40,421</a:t>
                      </a:r>
                    </a:p>
                  </a:txBody>
                  <a:tcPr marL="6511" marR="6511" marT="6511"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511" marR="6511" marT="6511"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396</a:t>
                      </a:r>
                    </a:p>
                  </a:txBody>
                  <a:tcPr marL="6511" marR="6511" marT="6511"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511" marR="6511" marT="6511"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-48,693</a:t>
                      </a:r>
                    </a:p>
                  </a:txBody>
                  <a:tcPr marL="6511" marR="6511" marT="6511"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extLst>
                  <a:ext uri="{0D108BD9-81ED-4DB2-BD59-A6C34878D82A}">
                    <a16:rowId xmlns:a16="http://schemas.microsoft.com/office/drawing/2014/main" val="3957311948"/>
                  </a:ext>
                </a:extLst>
              </a:tr>
            </a:tbl>
          </a:graphicData>
        </a:graphic>
      </p:graphicFrame>
      <p:graphicFrame>
        <p:nvGraphicFramePr>
          <p:cNvPr id="5" name="Table 4">
            <a:extLst>
              <a:ext uri="{FF2B5EF4-FFF2-40B4-BE49-F238E27FC236}">
                <a16:creationId xmlns:a16="http://schemas.microsoft.com/office/drawing/2014/main" id="{5D0F5464-0A68-4B4C-BE20-05A58A4099F1}"/>
              </a:ext>
            </a:extLst>
          </p:cNvPr>
          <p:cNvGraphicFramePr>
            <a:graphicFrameLocks noGrp="1"/>
          </p:cNvGraphicFramePr>
          <p:nvPr>
            <p:extLst>
              <p:ext uri="{D42A27DB-BD31-4B8C-83A1-F6EECF244321}">
                <p14:modId xmlns:p14="http://schemas.microsoft.com/office/powerpoint/2010/main" val="2566266436"/>
              </p:ext>
            </p:extLst>
          </p:nvPr>
        </p:nvGraphicFramePr>
        <p:xfrm>
          <a:off x="152400" y="5791200"/>
          <a:ext cx="8686800" cy="762000"/>
        </p:xfrm>
        <a:graphic>
          <a:graphicData uri="http://schemas.openxmlformats.org/drawingml/2006/table">
            <a:tbl>
              <a:tblPr>
                <a:tableStyleId>{5C22544A-7EE6-4342-B048-85BDC9FD1C3A}</a:tableStyleId>
              </a:tblPr>
              <a:tblGrid>
                <a:gridCol w="8686800">
                  <a:extLst>
                    <a:ext uri="{9D8B030D-6E8A-4147-A177-3AD203B41FA5}">
                      <a16:colId xmlns:a16="http://schemas.microsoft.com/office/drawing/2014/main" val="1140443645"/>
                    </a:ext>
                  </a:extLst>
                </a:gridCol>
              </a:tblGrid>
              <a:tr h="190500">
                <a:tc>
                  <a:txBody>
                    <a:bodyPr/>
                    <a:lstStyle/>
                    <a:p>
                      <a:pPr algn="l" fontAlgn="b"/>
                      <a:r>
                        <a:rPr lang="en-US" sz="1100" u="none" strike="noStrike" dirty="0">
                          <a:effectLst/>
                        </a:rPr>
                        <a:t>Notes:</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53926848"/>
                  </a:ext>
                </a:extLst>
              </a:tr>
              <a:tr h="190500">
                <a:tc>
                  <a:txBody>
                    <a:bodyPr/>
                    <a:lstStyle/>
                    <a:p>
                      <a:pPr algn="l" fontAlgn="b"/>
                      <a:r>
                        <a:rPr lang="en-US" sz="1100" u="none" strike="noStrike" dirty="0">
                          <a:effectLst/>
                        </a:rPr>
                        <a:t>1. The Downstream Direction Is Oriented Towards San Francisco Bay.</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22236804"/>
                  </a:ext>
                </a:extLst>
              </a:tr>
              <a:tr h="190500">
                <a:tc>
                  <a:txBody>
                    <a:bodyPr/>
                    <a:lstStyle/>
                    <a:p>
                      <a:pPr algn="l" fontAlgn="b"/>
                      <a:r>
                        <a:rPr lang="en-US" sz="1100" u="none" strike="noStrike" dirty="0">
                          <a:effectLst/>
                        </a:rPr>
                        <a:t>2. A Negative Flow Reflects Net Flow In The Upstream Direction.</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16429438"/>
                  </a:ext>
                </a:extLst>
              </a:tr>
              <a:tr h="190500">
                <a:tc>
                  <a:txBody>
                    <a:bodyPr/>
                    <a:lstStyle/>
                    <a:p>
                      <a:pPr algn="l" fontAlgn="b"/>
                      <a:r>
                        <a:rPr lang="en-US" sz="1100" u="none" strike="noStrike" dirty="0">
                          <a:effectLst/>
                        </a:rPr>
                        <a:t>3. A Negative Chloride Mass Flux Reflects A Net Salt Flux In The Upstream Direction.</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81391504"/>
                  </a:ext>
                </a:extLst>
              </a:tr>
            </a:tbl>
          </a:graphicData>
        </a:graphic>
      </p:graphicFrame>
    </p:spTree>
    <p:extLst>
      <p:ext uri="{BB962C8B-B14F-4D97-AF65-F5344CB8AC3E}">
        <p14:creationId xmlns:p14="http://schemas.microsoft.com/office/powerpoint/2010/main" val="2766368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DC16E-F73F-41B4-A31F-FE10D50A41A1}"/>
              </a:ext>
            </a:extLst>
          </p:cNvPr>
          <p:cNvSpPr>
            <a:spLocks noGrp="1"/>
          </p:cNvSpPr>
          <p:nvPr>
            <p:ph type="title"/>
          </p:nvPr>
        </p:nvSpPr>
        <p:spPr/>
        <p:txBody>
          <a:bodyPr>
            <a:noAutofit/>
          </a:bodyPr>
          <a:lstStyle/>
          <a:p>
            <a:r>
              <a:rPr lang="en-US" sz="2800" dirty="0"/>
              <a:t>Mean Monthly Salt Flux and Flow Rate At The South Delta Inflow/Outflow Points For The CWF PA</a:t>
            </a:r>
          </a:p>
        </p:txBody>
      </p:sp>
      <p:graphicFrame>
        <p:nvGraphicFramePr>
          <p:cNvPr id="8" name="Content Placeholder 7">
            <a:extLst>
              <a:ext uri="{FF2B5EF4-FFF2-40B4-BE49-F238E27FC236}">
                <a16:creationId xmlns:a16="http://schemas.microsoft.com/office/drawing/2014/main" id="{79B872EF-7FF6-4C58-8889-3E2842FCDDBE}"/>
              </a:ext>
            </a:extLst>
          </p:cNvPr>
          <p:cNvGraphicFramePr>
            <a:graphicFrameLocks noGrp="1"/>
          </p:cNvGraphicFramePr>
          <p:nvPr>
            <p:ph idx="1"/>
            <p:extLst>
              <p:ext uri="{D42A27DB-BD31-4B8C-83A1-F6EECF244321}">
                <p14:modId xmlns:p14="http://schemas.microsoft.com/office/powerpoint/2010/main" val="3909003628"/>
              </p:ext>
            </p:extLst>
          </p:nvPr>
        </p:nvGraphicFramePr>
        <p:xfrm>
          <a:off x="152400" y="2057400"/>
          <a:ext cx="8763003" cy="3352798"/>
        </p:xfrm>
        <a:graphic>
          <a:graphicData uri="http://schemas.openxmlformats.org/drawingml/2006/table">
            <a:tbl>
              <a:tblPr/>
              <a:tblGrid>
                <a:gridCol w="716341">
                  <a:extLst>
                    <a:ext uri="{9D8B030D-6E8A-4147-A177-3AD203B41FA5}">
                      <a16:colId xmlns:a16="http://schemas.microsoft.com/office/drawing/2014/main" val="4097507347"/>
                    </a:ext>
                  </a:extLst>
                </a:gridCol>
                <a:gridCol w="618974">
                  <a:extLst>
                    <a:ext uri="{9D8B030D-6E8A-4147-A177-3AD203B41FA5}">
                      <a16:colId xmlns:a16="http://schemas.microsoft.com/office/drawing/2014/main" val="338226735"/>
                    </a:ext>
                  </a:extLst>
                </a:gridCol>
                <a:gridCol w="618974">
                  <a:extLst>
                    <a:ext uri="{9D8B030D-6E8A-4147-A177-3AD203B41FA5}">
                      <a16:colId xmlns:a16="http://schemas.microsoft.com/office/drawing/2014/main" val="3084053526"/>
                    </a:ext>
                  </a:extLst>
                </a:gridCol>
                <a:gridCol w="618974">
                  <a:extLst>
                    <a:ext uri="{9D8B030D-6E8A-4147-A177-3AD203B41FA5}">
                      <a16:colId xmlns:a16="http://schemas.microsoft.com/office/drawing/2014/main" val="3670489066"/>
                    </a:ext>
                  </a:extLst>
                </a:gridCol>
                <a:gridCol w="618974">
                  <a:extLst>
                    <a:ext uri="{9D8B030D-6E8A-4147-A177-3AD203B41FA5}">
                      <a16:colId xmlns:a16="http://schemas.microsoft.com/office/drawing/2014/main" val="2854458865"/>
                    </a:ext>
                  </a:extLst>
                </a:gridCol>
                <a:gridCol w="618974">
                  <a:extLst>
                    <a:ext uri="{9D8B030D-6E8A-4147-A177-3AD203B41FA5}">
                      <a16:colId xmlns:a16="http://schemas.microsoft.com/office/drawing/2014/main" val="3448784706"/>
                    </a:ext>
                  </a:extLst>
                </a:gridCol>
                <a:gridCol w="618974">
                  <a:extLst>
                    <a:ext uri="{9D8B030D-6E8A-4147-A177-3AD203B41FA5}">
                      <a16:colId xmlns:a16="http://schemas.microsoft.com/office/drawing/2014/main" val="1412565229"/>
                    </a:ext>
                  </a:extLst>
                </a:gridCol>
                <a:gridCol w="618974">
                  <a:extLst>
                    <a:ext uri="{9D8B030D-6E8A-4147-A177-3AD203B41FA5}">
                      <a16:colId xmlns:a16="http://schemas.microsoft.com/office/drawing/2014/main" val="3901052429"/>
                    </a:ext>
                  </a:extLst>
                </a:gridCol>
                <a:gridCol w="618974">
                  <a:extLst>
                    <a:ext uri="{9D8B030D-6E8A-4147-A177-3AD203B41FA5}">
                      <a16:colId xmlns:a16="http://schemas.microsoft.com/office/drawing/2014/main" val="2939261599"/>
                    </a:ext>
                  </a:extLst>
                </a:gridCol>
                <a:gridCol w="618974">
                  <a:extLst>
                    <a:ext uri="{9D8B030D-6E8A-4147-A177-3AD203B41FA5}">
                      <a16:colId xmlns:a16="http://schemas.microsoft.com/office/drawing/2014/main" val="3606634566"/>
                    </a:ext>
                  </a:extLst>
                </a:gridCol>
                <a:gridCol w="618974">
                  <a:extLst>
                    <a:ext uri="{9D8B030D-6E8A-4147-A177-3AD203B41FA5}">
                      <a16:colId xmlns:a16="http://schemas.microsoft.com/office/drawing/2014/main" val="3143066365"/>
                    </a:ext>
                  </a:extLst>
                </a:gridCol>
                <a:gridCol w="618974">
                  <a:extLst>
                    <a:ext uri="{9D8B030D-6E8A-4147-A177-3AD203B41FA5}">
                      <a16:colId xmlns:a16="http://schemas.microsoft.com/office/drawing/2014/main" val="1027071374"/>
                    </a:ext>
                  </a:extLst>
                </a:gridCol>
                <a:gridCol w="618974">
                  <a:extLst>
                    <a:ext uri="{9D8B030D-6E8A-4147-A177-3AD203B41FA5}">
                      <a16:colId xmlns:a16="http://schemas.microsoft.com/office/drawing/2014/main" val="2544902723"/>
                    </a:ext>
                  </a:extLst>
                </a:gridCol>
                <a:gridCol w="618974">
                  <a:extLst>
                    <a:ext uri="{9D8B030D-6E8A-4147-A177-3AD203B41FA5}">
                      <a16:colId xmlns:a16="http://schemas.microsoft.com/office/drawing/2014/main" val="1129545642"/>
                    </a:ext>
                  </a:extLst>
                </a:gridCol>
              </a:tblGrid>
              <a:tr h="206478">
                <a:tc>
                  <a:txBody>
                    <a:bodyPr/>
                    <a:lstStyle/>
                    <a:p>
                      <a:pPr algn="l" fontAlgn="b"/>
                      <a:r>
                        <a:rPr lang="en-US" sz="800" b="0" i="0" u="none" strike="noStrike" dirty="0">
                          <a:solidFill>
                            <a:srgbClr val="000000"/>
                          </a:solidFill>
                          <a:effectLst/>
                          <a:latin typeface="Calibri" panose="020F0502020204030204" pitchFamily="34" charset="0"/>
                        </a:rPr>
                        <a:t> </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gridSpan="13">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800" b="1" i="0" u="none" strike="noStrike" dirty="0">
                          <a:solidFill>
                            <a:srgbClr val="000000"/>
                          </a:solidFill>
                          <a:effectLst/>
                          <a:latin typeface="Calibri" panose="020F0502020204030204" pitchFamily="34" charset="0"/>
                        </a:rPr>
                        <a:t>PA - Mean Monthly Average From 1923 to 2003</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71692055"/>
                  </a:ext>
                </a:extLst>
              </a:tr>
              <a:tr h="196645">
                <a:tc>
                  <a:txBody>
                    <a:bodyPr/>
                    <a:lstStyle/>
                    <a:p>
                      <a:pPr algn="l" fontAlgn="b"/>
                      <a:r>
                        <a:rPr lang="en-US" sz="800" b="0" i="0" u="none" strike="noStrike" dirty="0">
                          <a:solidFill>
                            <a:srgbClr val="000000"/>
                          </a:solidFill>
                          <a:effectLst/>
                          <a:latin typeface="Calibri" panose="020F0502020204030204" pitchFamily="34" charset="0"/>
                        </a:rPr>
                        <a:t>Month</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gridSpan="2">
                  <a:txBody>
                    <a:bodyPr/>
                    <a:lstStyle/>
                    <a:p>
                      <a:pPr algn="ctr" fontAlgn="b"/>
                      <a:r>
                        <a:rPr lang="en-US" sz="800" b="1" i="0" u="none" strike="noStrike" dirty="0">
                          <a:solidFill>
                            <a:srgbClr val="000000"/>
                          </a:solidFill>
                          <a:effectLst/>
                          <a:latin typeface="Calibri" panose="020F0502020204030204" pitchFamily="34" charset="0"/>
                        </a:rPr>
                        <a:t>SJR Vernalis</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2EFDA"/>
                    </a:solidFill>
                  </a:tcPr>
                </a:tc>
                <a:tc hMerge="1">
                  <a:txBody>
                    <a:bodyPr/>
                    <a:lstStyle/>
                    <a:p>
                      <a:endParaRPr lang="en-US"/>
                    </a:p>
                  </a:txBody>
                  <a:tcPr/>
                </a:tc>
                <a:tc gridSpan="2">
                  <a:txBody>
                    <a:bodyPr/>
                    <a:lstStyle/>
                    <a:p>
                      <a:pPr algn="ctr" fontAlgn="b"/>
                      <a:r>
                        <a:rPr lang="en-US" sz="800" b="1" i="0" u="none" strike="noStrike" dirty="0">
                          <a:solidFill>
                            <a:srgbClr val="000000"/>
                          </a:solidFill>
                          <a:effectLst/>
                          <a:latin typeface="Calibri" panose="020F0502020204030204" pitchFamily="34" charset="0"/>
                        </a:rPr>
                        <a:t>SJR At Burns Cut</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2EFDA"/>
                    </a:solidFill>
                  </a:tcPr>
                </a:tc>
                <a:tc hMerge="1">
                  <a:txBody>
                    <a:bodyPr/>
                    <a:lstStyle/>
                    <a:p>
                      <a:endParaRPr lang="en-US"/>
                    </a:p>
                  </a:txBody>
                  <a:tcPr/>
                </a:tc>
                <a:tc gridSpan="2">
                  <a:txBody>
                    <a:bodyPr/>
                    <a:lstStyle/>
                    <a:p>
                      <a:pPr algn="ctr" fontAlgn="b"/>
                      <a:r>
                        <a:rPr lang="en-US" sz="800" b="1" i="0" u="none" strike="noStrike" dirty="0">
                          <a:solidFill>
                            <a:srgbClr val="000000"/>
                          </a:solidFill>
                          <a:effectLst/>
                          <a:latin typeface="Calibri" panose="020F0502020204030204" pitchFamily="34" charset="0"/>
                        </a:rPr>
                        <a:t>Middle River</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2EFDA"/>
                    </a:solidFill>
                  </a:tcPr>
                </a:tc>
                <a:tc hMerge="1">
                  <a:txBody>
                    <a:bodyPr/>
                    <a:lstStyle/>
                    <a:p>
                      <a:endParaRPr lang="en-US"/>
                    </a:p>
                  </a:txBody>
                  <a:tcPr/>
                </a:tc>
                <a:tc gridSpan="2">
                  <a:txBody>
                    <a:bodyPr/>
                    <a:lstStyle/>
                    <a:p>
                      <a:pPr algn="ctr" fontAlgn="b"/>
                      <a:r>
                        <a:rPr lang="en-US" sz="800" b="1" i="0" u="none" strike="noStrike" dirty="0">
                          <a:solidFill>
                            <a:srgbClr val="000000"/>
                          </a:solidFill>
                          <a:effectLst/>
                          <a:latin typeface="Calibri" panose="020F0502020204030204" pitchFamily="34" charset="0"/>
                        </a:rPr>
                        <a:t>Old River</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2EFDA"/>
                    </a:solidFill>
                  </a:tcPr>
                </a:tc>
                <a:tc hMerge="1">
                  <a:txBody>
                    <a:bodyPr/>
                    <a:lstStyle/>
                    <a:p>
                      <a:endParaRPr lang="en-US"/>
                    </a:p>
                  </a:txBody>
                  <a:tcPr/>
                </a:tc>
                <a:tc gridSpan="2">
                  <a:txBody>
                    <a:bodyPr/>
                    <a:lstStyle/>
                    <a:p>
                      <a:pPr algn="ctr" fontAlgn="b"/>
                      <a:r>
                        <a:rPr lang="en-US" sz="800" b="1" i="0" u="none" strike="noStrike" dirty="0">
                          <a:solidFill>
                            <a:srgbClr val="000000"/>
                          </a:solidFill>
                          <a:effectLst/>
                          <a:latin typeface="Calibri" panose="020F0502020204030204" pitchFamily="34" charset="0"/>
                        </a:rPr>
                        <a:t>Exports</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2EFDA"/>
                    </a:solidFill>
                  </a:tcPr>
                </a:tc>
                <a:tc hMerge="1">
                  <a:txBody>
                    <a:bodyPr/>
                    <a:lstStyle/>
                    <a:p>
                      <a:endParaRPr lang="en-US"/>
                    </a:p>
                  </a:txBody>
                  <a:tcPr/>
                </a:tc>
                <a:tc gridSpan="2">
                  <a:txBody>
                    <a:bodyPr/>
                    <a:lstStyle/>
                    <a:p>
                      <a:pPr algn="ctr" fontAlgn="b"/>
                      <a:r>
                        <a:rPr lang="en-US" sz="800" b="1" i="0" u="none" strike="noStrike" dirty="0">
                          <a:solidFill>
                            <a:srgbClr val="000000"/>
                          </a:solidFill>
                          <a:effectLst/>
                          <a:latin typeface="Calibri" panose="020F0502020204030204" pitchFamily="34" charset="0"/>
                        </a:rPr>
                        <a:t>CCWD Diversion</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2EFDA"/>
                    </a:solidFill>
                  </a:tcPr>
                </a:tc>
                <a:tc hMerge="1">
                  <a:txBody>
                    <a:bodyPr/>
                    <a:lstStyle/>
                    <a:p>
                      <a:endParaRPr lang="en-US"/>
                    </a:p>
                  </a:txBody>
                  <a:tcPr/>
                </a:tc>
                <a:tc>
                  <a:txBody>
                    <a:bodyPr/>
                    <a:lstStyle/>
                    <a:p>
                      <a:pPr algn="ctr" fontAlgn="b"/>
                      <a:r>
                        <a:rPr lang="en-US" sz="800" b="1" i="0" u="none" strike="noStrike" dirty="0">
                          <a:solidFill>
                            <a:srgbClr val="000000"/>
                          </a:solidFill>
                          <a:effectLst/>
                          <a:latin typeface="Calibri" panose="020F0502020204030204" pitchFamily="34" charset="0"/>
                        </a:rPr>
                        <a:t>Total</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2EFDA"/>
                    </a:solidFill>
                  </a:tcPr>
                </a:tc>
                <a:extLst>
                  <a:ext uri="{0D108BD9-81ED-4DB2-BD59-A6C34878D82A}">
                    <a16:rowId xmlns:a16="http://schemas.microsoft.com/office/drawing/2014/main" val="2615157025"/>
                  </a:ext>
                </a:extLst>
              </a:tr>
              <a:tr h="196645">
                <a:tc>
                  <a:txBody>
                    <a:bodyPr/>
                    <a:lstStyle/>
                    <a:p>
                      <a:pPr algn="l" fontAlgn="b"/>
                      <a:r>
                        <a:rPr lang="en-US" sz="800" b="0" i="0" u="none" strike="noStrike" dirty="0">
                          <a:solidFill>
                            <a:srgbClr val="000000"/>
                          </a:solidFill>
                          <a:effectLst/>
                          <a:latin typeface="Calibri" panose="020F0502020204030204" pitchFamily="34" charset="0"/>
                        </a:rPr>
                        <a:t> </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ctr" fontAlgn="b"/>
                      <a:r>
                        <a:rPr lang="en-US" sz="800" b="0" i="0" u="none" strike="noStrike" dirty="0">
                          <a:solidFill>
                            <a:srgbClr val="000000"/>
                          </a:solidFill>
                          <a:effectLst/>
                          <a:latin typeface="Calibri" panose="020F0502020204030204" pitchFamily="34" charset="0"/>
                        </a:rPr>
                        <a:t>Chloride</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2EFDA"/>
                    </a:solidFill>
                  </a:tcPr>
                </a:tc>
                <a:tc>
                  <a:txBody>
                    <a:bodyPr/>
                    <a:lstStyle/>
                    <a:p>
                      <a:pPr algn="ctr" fontAlgn="b"/>
                      <a:r>
                        <a:rPr lang="en-US" sz="800" b="0" i="0" u="none" strike="noStrike" dirty="0">
                          <a:solidFill>
                            <a:srgbClr val="000000"/>
                          </a:solidFill>
                          <a:effectLst/>
                          <a:latin typeface="Calibri" panose="020F0502020204030204" pitchFamily="34" charset="0"/>
                        </a:rPr>
                        <a:t>Mean Flow</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DEDED"/>
                    </a:solidFill>
                  </a:tcPr>
                </a:tc>
                <a:tc>
                  <a:txBody>
                    <a:bodyPr/>
                    <a:lstStyle/>
                    <a:p>
                      <a:pPr algn="ctr" fontAlgn="b"/>
                      <a:r>
                        <a:rPr lang="en-US" sz="800" b="0" i="0" u="none" strike="noStrike" dirty="0">
                          <a:solidFill>
                            <a:srgbClr val="000000"/>
                          </a:solidFill>
                          <a:effectLst/>
                          <a:latin typeface="Calibri" panose="020F0502020204030204" pitchFamily="34" charset="0"/>
                        </a:rPr>
                        <a:t>Chloride</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2EFDA"/>
                    </a:solidFill>
                  </a:tcPr>
                </a:tc>
                <a:tc>
                  <a:txBody>
                    <a:bodyPr/>
                    <a:lstStyle/>
                    <a:p>
                      <a:pPr algn="ctr" fontAlgn="b"/>
                      <a:r>
                        <a:rPr lang="en-US" sz="800" b="0" i="0" u="none" strike="noStrike" dirty="0">
                          <a:solidFill>
                            <a:srgbClr val="000000"/>
                          </a:solidFill>
                          <a:effectLst/>
                          <a:latin typeface="Calibri" panose="020F0502020204030204" pitchFamily="34" charset="0"/>
                        </a:rPr>
                        <a:t>Mean Flow</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DEDED"/>
                    </a:solidFill>
                  </a:tcPr>
                </a:tc>
                <a:tc>
                  <a:txBody>
                    <a:bodyPr/>
                    <a:lstStyle/>
                    <a:p>
                      <a:pPr algn="ctr" fontAlgn="b"/>
                      <a:r>
                        <a:rPr lang="en-US" sz="800" b="0" i="0" u="none" strike="noStrike" dirty="0">
                          <a:solidFill>
                            <a:srgbClr val="000000"/>
                          </a:solidFill>
                          <a:effectLst/>
                          <a:latin typeface="Calibri" panose="020F0502020204030204" pitchFamily="34" charset="0"/>
                        </a:rPr>
                        <a:t>Chloride</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2EFDA"/>
                    </a:solidFill>
                  </a:tcPr>
                </a:tc>
                <a:tc>
                  <a:txBody>
                    <a:bodyPr/>
                    <a:lstStyle/>
                    <a:p>
                      <a:pPr algn="ctr" fontAlgn="b"/>
                      <a:r>
                        <a:rPr lang="en-US" sz="800" b="0" i="0" u="none" strike="noStrike" dirty="0">
                          <a:solidFill>
                            <a:srgbClr val="000000"/>
                          </a:solidFill>
                          <a:effectLst/>
                          <a:latin typeface="Calibri" panose="020F0502020204030204" pitchFamily="34" charset="0"/>
                        </a:rPr>
                        <a:t>Mean Flow</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DEDED"/>
                    </a:solidFill>
                  </a:tcPr>
                </a:tc>
                <a:tc>
                  <a:txBody>
                    <a:bodyPr/>
                    <a:lstStyle/>
                    <a:p>
                      <a:pPr algn="ctr" fontAlgn="b"/>
                      <a:r>
                        <a:rPr lang="en-US" sz="800" b="0" i="0" u="none" strike="noStrike" dirty="0">
                          <a:solidFill>
                            <a:srgbClr val="000000"/>
                          </a:solidFill>
                          <a:effectLst/>
                          <a:latin typeface="Calibri" panose="020F0502020204030204" pitchFamily="34" charset="0"/>
                        </a:rPr>
                        <a:t>Chloride</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2EFDA"/>
                    </a:solidFill>
                  </a:tcPr>
                </a:tc>
                <a:tc>
                  <a:txBody>
                    <a:bodyPr/>
                    <a:lstStyle/>
                    <a:p>
                      <a:pPr algn="ctr" fontAlgn="b"/>
                      <a:r>
                        <a:rPr lang="en-US" sz="800" b="0" i="0" u="none" strike="noStrike" dirty="0">
                          <a:solidFill>
                            <a:srgbClr val="000000"/>
                          </a:solidFill>
                          <a:effectLst/>
                          <a:latin typeface="Calibri" panose="020F0502020204030204" pitchFamily="34" charset="0"/>
                        </a:rPr>
                        <a:t>Mean Flow</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DEDED"/>
                    </a:solidFill>
                  </a:tcPr>
                </a:tc>
                <a:tc>
                  <a:txBody>
                    <a:bodyPr/>
                    <a:lstStyle/>
                    <a:p>
                      <a:pPr algn="ctr" fontAlgn="b"/>
                      <a:r>
                        <a:rPr lang="en-US" sz="800" b="0" i="0" u="none" strike="noStrike" dirty="0">
                          <a:solidFill>
                            <a:srgbClr val="000000"/>
                          </a:solidFill>
                          <a:effectLst/>
                          <a:latin typeface="Calibri" panose="020F0502020204030204" pitchFamily="34" charset="0"/>
                        </a:rPr>
                        <a:t>Chloride</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2EFDA"/>
                    </a:solidFill>
                  </a:tcPr>
                </a:tc>
                <a:tc>
                  <a:txBody>
                    <a:bodyPr/>
                    <a:lstStyle/>
                    <a:p>
                      <a:pPr algn="ctr" fontAlgn="b"/>
                      <a:r>
                        <a:rPr lang="en-US" sz="800" b="0" i="0" u="none" strike="noStrike" dirty="0">
                          <a:solidFill>
                            <a:srgbClr val="000000"/>
                          </a:solidFill>
                          <a:effectLst/>
                          <a:latin typeface="Calibri" panose="020F0502020204030204" pitchFamily="34" charset="0"/>
                        </a:rPr>
                        <a:t>Mean Flow</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DEDED"/>
                    </a:solidFill>
                  </a:tcPr>
                </a:tc>
                <a:tc>
                  <a:txBody>
                    <a:bodyPr/>
                    <a:lstStyle/>
                    <a:p>
                      <a:pPr algn="ctr" fontAlgn="b"/>
                      <a:r>
                        <a:rPr lang="en-US" sz="800" b="0" i="0" u="none" strike="noStrike" dirty="0">
                          <a:solidFill>
                            <a:srgbClr val="000000"/>
                          </a:solidFill>
                          <a:effectLst/>
                          <a:latin typeface="Calibri" panose="020F0502020204030204" pitchFamily="34" charset="0"/>
                        </a:rPr>
                        <a:t>Chloride</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2EFDA"/>
                    </a:solidFill>
                  </a:tcPr>
                </a:tc>
                <a:tc>
                  <a:txBody>
                    <a:bodyPr/>
                    <a:lstStyle/>
                    <a:p>
                      <a:pPr algn="ctr" fontAlgn="b"/>
                      <a:r>
                        <a:rPr lang="en-US" sz="800" b="0" i="0" u="none" strike="noStrike" dirty="0">
                          <a:solidFill>
                            <a:srgbClr val="000000"/>
                          </a:solidFill>
                          <a:effectLst/>
                          <a:latin typeface="Calibri" panose="020F0502020204030204" pitchFamily="34" charset="0"/>
                        </a:rPr>
                        <a:t>Mean Flow</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DEDED"/>
                    </a:solidFill>
                  </a:tcPr>
                </a:tc>
                <a:tc>
                  <a:txBody>
                    <a:bodyPr/>
                    <a:lstStyle/>
                    <a:p>
                      <a:pPr algn="ctr" fontAlgn="b"/>
                      <a:r>
                        <a:rPr lang="en-US" sz="800" b="0" i="0" u="none" strike="noStrike" dirty="0">
                          <a:solidFill>
                            <a:srgbClr val="000000"/>
                          </a:solidFill>
                          <a:effectLst/>
                          <a:latin typeface="Calibri" panose="020F0502020204030204" pitchFamily="34" charset="0"/>
                        </a:rPr>
                        <a:t>Chloride</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2EFDA"/>
                    </a:solidFill>
                  </a:tcPr>
                </a:tc>
                <a:extLst>
                  <a:ext uri="{0D108BD9-81ED-4DB2-BD59-A6C34878D82A}">
                    <a16:rowId xmlns:a16="http://schemas.microsoft.com/office/drawing/2014/main" val="1388322888"/>
                  </a:ext>
                </a:extLst>
              </a:tr>
              <a:tr h="196645">
                <a:tc>
                  <a:txBody>
                    <a:bodyPr/>
                    <a:lstStyle/>
                    <a:p>
                      <a:pPr algn="l" fontAlgn="b"/>
                      <a:r>
                        <a:rPr lang="en-US" sz="800" b="0" i="0" u="none" strike="noStrike" dirty="0">
                          <a:solidFill>
                            <a:srgbClr val="000000"/>
                          </a:solidFill>
                          <a:effectLst/>
                          <a:latin typeface="Calibri" panose="020F0502020204030204" pitchFamily="34" charset="0"/>
                        </a:rPr>
                        <a:t> </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800" b="0" i="0" u="none" strike="noStrike" dirty="0">
                          <a:solidFill>
                            <a:srgbClr val="000000"/>
                          </a:solidFill>
                          <a:effectLst/>
                          <a:latin typeface="Calibri" panose="020F0502020204030204" pitchFamily="34" charset="0"/>
                        </a:rPr>
                        <a:t>(mt)</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800" b="0" i="0" u="none" strike="noStrike" dirty="0">
                          <a:solidFill>
                            <a:srgbClr val="000000"/>
                          </a:solidFill>
                          <a:effectLst/>
                          <a:latin typeface="Calibri" panose="020F0502020204030204" pitchFamily="34" charset="0"/>
                        </a:rPr>
                        <a:t>(cfs)</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800" b="0" i="0" u="none" strike="noStrike" dirty="0">
                          <a:solidFill>
                            <a:srgbClr val="000000"/>
                          </a:solidFill>
                          <a:effectLst/>
                          <a:latin typeface="Calibri" panose="020F0502020204030204" pitchFamily="34" charset="0"/>
                        </a:rPr>
                        <a:t>(mt)</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800" b="0" i="0" u="none" strike="noStrike" dirty="0">
                          <a:solidFill>
                            <a:srgbClr val="000000"/>
                          </a:solidFill>
                          <a:effectLst/>
                          <a:latin typeface="Calibri" panose="020F0502020204030204" pitchFamily="34" charset="0"/>
                        </a:rPr>
                        <a:t>(cfs)</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800" b="0" i="0" u="none" strike="noStrike" dirty="0">
                          <a:solidFill>
                            <a:srgbClr val="000000"/>
                          </a:solidFill>
                          <a:effectLst/>
                          <a:latin typeface="Calibri" panose="020F0502020204030204" pitchFamily="34" charset="0"/>
                        </a:rPr>
                        <a:t>(mt)</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800" b="0" i="0" u="none" strike="noStrike" dirty="0">
                          <a:solidFill>
                            <a:srgbClr val="000000"/>
                          </a:solidFill>
                          <a:effectLst/>
                          <a:latin typeface="Calibri" panose="020F0502020204030204" pitchFamily="34" charset="0"/>
                        </a:rPr>
                        <a:t>(cfs)</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800" b="0" i="0" u="none" strike="noStrike" dirty="0">
                          <a:solidFill>
                            <a:srgbClr val="000000"/>
                          </a:solidFill>
                          <a:effectLst/>
                          <a:latin typeface="Calibri" panose="020F0502020204030204" pitchFamily="34" charset="0"/>
                        </a:rPr>
                        <a:t>(mt)</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800" b="0" i="0" u="none" strike="noStrike" dirty="0">
                          <a:solidFill>
                            <a:srgbClr val="000000"/>
                          </a:solidFill>
                          <a:effectLst/>
                          <a:latin typeface="Calibri" panose="020F0502020204030204" pitchFamily="34" charset="0"/>
                        </a:rPr>
                        <a:t>(cfs)</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800" b="0" i="0" u="none" strike="noStrike" dirty="0">
                          <a:solidFill>
                            <a:srgbClr val="000000"/>
                          </a:solidFill>
                          <a:effectLst/>
                          <a:latin typeface="Calibri" panose="020F0502020204030204" pitchFamily="34" charset="0"/>
                        </a:rPr>
                        <a:t>(mt)</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800" b="0" i="0" u="none" strike="noStrike" dirty="0">
                          <a:solidFill>
                            <a:srgbClr val="000000"/>
                          </a:solidFill>
                          <a:effectLst/>
                          <a:latin typeface="Calibri" panose="020F0502020204030204" pitchFamily="34" charset="0"/>
                        </a:rPr>
                        <a:t>(cfs)</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800" b="0" i="0" u="none" strike="noStrike" dirty="0">
                          <a:solidFill>
                            <a:srgbClr val="000000"/>
                          </a:solidFill>
                          <a:effectLst/>
                          <a:latin typeface="Calibri" panose="020F0502020204030204" pitchFamily="34" charset="0"/>
                        </a:rPr>
                        <a:t>(mt)</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800" b="0" i="0" u="none" strike="noStrike" dirty="0">
                          <a:solidFill>
                            <a:srgbClr val="000000"/>
                          </a:solidFill>
                          <a:effectLst/>
                          <a:latin typeface="Calibri" panose="020F0502020204030204" pitchFamily="34" charset="0"/>
                        </a:rPr>
                        <a:t>(cfs)</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800" b="0" i="0" u="none" strike="noStrike" dirty="0">
                          <a:solidFill>
                            <a:srgbClr val="000000"/>
                          </a:solidFill>
                          <a:effectLst/>
                          <a:latin typeface="Calibri" panose="020F0502020204030204" pitchFamily="34" charset="0"/>
                        </a:rPr>
                        <a:t>(mt)</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4289203020"/>
                  </a:ext>
                </a:extLst>
              </a:tr>
              <a:tr h="196645">
                <a:tc>
                  <a:txBody>
                    <a:bodyPr/>
                    <a:lstStyle/>
                    <a:p>
                      <a:pPr algn="l" fontAlgn="b"/>
                      <a:r>
                        <a:rPr lang="en-US" sz="800" b="0" i="0" u="none" strike="noStrike" dirty="0">
                          <a:solidFill>
                            <a:srgbClr val="000000"/>
                          </a:solidFill>
                          <a:effectLst/>
                          <a:latin typeface="Calibri" panose="020F0502020204030204" pitchFamily="34" charset="0"/>
                        </a:rPr>
                        <a:t>January</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23,319</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5,060</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14,776</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2,727</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-6,878</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-514</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-13,371</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-964</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36,697</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3,811</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337</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35</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-8,242</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extLst>
                  <a:ext uri="{0D108BD9-81ED-4DB2-BD59-A6C34878D82A}">
                    <a16:rowId xmlns:a16="http://schemas.microsoft.com/office/drawing/2014/main" val="4189477237"/>
                  </a:ext>
                </a:extLst>
              </a:tr>
              <a:tr h="196645">
                <a:tc>
                  <a:txBody>
                    <a:bodyPr/>
                    <a:lstStyle/>
                    <a:p>
                      <a:pPr algn="l" fontAlgn="b"/>
                      <a:r>
                        <a:rPr lang="en-US" sz="800" b="0" i="0" u="none" strike="noStrike" dirty="0">
                          <a:solidFill>
                            <a:srgbClr val="000000"/>
                          </a:solidFill>
                          <a:effectLst/>
                          <a:latin typeface="Calibri" panose="020F0502020204030204" pitchFamily="34" charset="0"/>
                        </a:rPr>
                        <a:t>February</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25,440</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6,753</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15,415</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3,542</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-4,201</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-94</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-6,134</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-247</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26,675</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3,548</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6</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2</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-6,322</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extLst>
                  <a:ext uri="{0D108BD9-81ED-4DB2-BD59-A6C34878D82A}">
                    <a16:rowId xmlns:a16="http://schemas.microsoft.com/office/drawing/2014/main" val="250117040"/>
                  </a:ext>
                </a:extLst>
              </a:tr>
              <a:tr h="196645">
                <a:tc>
                  <a:txBody>
                    <a:bodyPr/>
                    <a:lstStyle/>
                    <a:p>
                      <a:pPr algn="l" fontAlgn="b"/>
                      <a:r>
                        <a:rPr lang="en-US" sz="800" b="0" i="0" u="none" strike="noStrike" dirty="0">
                          <a:solidFill>
                            <a:srgbClr val="000000"/>
                          </a:solidFill>
                          <a:effectLst/>
                          <a:latin typeface="Calibri" panose="020F0502020204030204" pitchFamily="34" charset="0"/>
                        </a:rPr>
                        <a:t>March</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25,331</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6,772</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15,286</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3,651</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-2,543</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224</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-2,359</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373</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17,406</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2,393</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8</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-2,468</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extLst>
                  <a:ext uri="{0D108BD9-81ED-4DB2-BD59-A6C34878D82A}">
                    <a16:rowId xmlns:a16="http://schemas.microsoft.com/office/drawing/2014/main" val="52006667"/>
                  </a:ext>
                </a:extLst>
              </a:tr>
              <a:tr h="196645">
                <a:tc>
                  <a:txBody>
                    <a:bodyPr/>
                    <a:lstStyle/>
                    <a:p>
                      <a:pPr algn="l" fontAlgn="b"/>
                      <a:r>
                        <a:rPr lang="en-US" sz="800" b="0" i="0" u="none" strike="noStrike" dirty="0">
                          <a:solidFill>
                            <a:srgbClr val="000000"/>
                          </a:solidFill>
                          <a:effectLst/>
                          <a:latin typeface="Calibri" panose="020F0502020204030204" pitchFamily="34" charset="0"/>
                        </a:rPr>
                        <a:t>April</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15,199</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6,146</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10,014</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3,579</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-1,057</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347</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-361</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815</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6,446</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924</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199</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73</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-41</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extLst>
                  <a:ext uri="{0D108BD9-81ED-4DB2-BD59-A6C34878D82A}">
                    <a16:rowId xmlns:a16="http://schemas.microsoft.com/office/drawing/2014/main" val="2372612994"/>
                  </a:ext>
                </a:extLst>
              </a:tr>
              <a:tr h="196645">
                <a:tc>
                  <a:txBody>
                    <a:bodyPr/>
                    <a:lstStyle/>
                    <a:p>
                      <a:pPr algn="l" fontAlgn="b"/>
                      <a:r>
                        <a:rPr lang="en-US" sz="800" b="0" i="0" u="none" strike="noStrike" dirty="0">
                          <a:solidFill>
                            <a:srgbClr val="000000"/>
                          </a:solidFill>
                          <a:effectLst/>
                          <a:latin typeface="Calibri" panose="020F0502020204030204" pitchFamily="34" charset="0"/>
                        </a:rPr>
                        <a:t>May</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14,981</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5,971</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9,361</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3,338</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-1,089</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275</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-739</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698</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4,819</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898</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302</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96</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2,327</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extLst>
                  <a:ext uri="{0D108BD9-81ED-4DB2-BD59-A6C34878D82A}">
                    <a16:rowId xmlns:a16="http://schemas.microsoft.com/office/drawing/2014/main" val="2349967097"/>
                  </a:ext>
                </a:extLst>
              </a:tr>
              <a:tr h="196645">
                <a:tc>
                  <a:txBody>
                    <a:bodyPr/>
                    <a:lstStyle/>
                    <a:p>
                      <a:pPr algn="l" fontAlgn="b"/>
                      <a:r>
                        <a:rPr lang="en-US" sz="800" b="0" i="0" u="none" strike="noStrike" dirty="0">
                          <a:solidFill>
                            <a:srgbClr val="000000"/>
                          </a:solidFill>
                          <a:effectLst/>
                          <a:latin typeface="Calibri" panose="020F0502020204030204" pitchFamily="34" charset="0"/>
                        </a:rPr>
                        <a:t>June</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14,538</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3,945</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7,382</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1,954</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-3,156</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-600</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-4,097</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-896</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9,747</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2,307</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20</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3</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4,642</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extLst>
                  <a:ext uri="{0D108BD9-81ED-4DB2-BD59-A6C34878D82A}">
                    <a16:rowId xmlns:a16="http://schemas.microsoft.com/office/drawing/2014/main" val="2760425255"/>
                  </a:ext>
                </a:extLst>
              </a:tr>
              <a:tr h="196645">
                <a:tc>
                  <a:txBody>
                    <a:bodyPr/>
                    <a:lstStyle/>
                    <a:p>
                      <a:pPr algn="l" fontAlgn="b"/>
                      <a:r>
                        <a:rPr lang="en-US" sz="800" b="0" i="0" u="none" strike="noStrike" dirty="0">
                          <a:solidFill>
                            <a:srgbClr val="000000"/>
                          </a:solidFill>
                          <a:effectLst/>
                          <a:latin typeface="Calibri" panose="020F0502020204030204" pitchFamily="34" charset="0"/>
                        </a:rPr>
                        <a:t>July</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12,803</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2,590</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4,505</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972</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-5,330</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-1,410</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-8,338</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-2,315</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17,273</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4,086</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451</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122</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4,240</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extLst>
                  <a:ext uri="{0D108BD9-81ED-4DB2-BD59-A6C34878D82A}">
                    <a16:rowId xmlns:a16="http://schemas.microsoft.com/office/drawing/2014/main" val="1647102357"/>
                  </a:ext>
                </a:extLst>
              </a:tr>
              <a:tr h="196645">
                <a:tc>
                  <a:txBody>
                    <a:bodyPr/>
                    <a:lstStyle/>
                    <a:p>
                      <a:pPr algn="l" fontAlgn="b"/>
                      <a:r>
                        <a:rPr lang="en-US" sz="800" b="0" i="0" u="none" strike="noStrike" dirty="0">
                          <a:solidFill>
                            <a:srgbClr val="000000"/>
                          </a:solidFill>
                          <a:effectLst/>
                          <a:latin typeface="Calibri" panose="020F0502020204030204" pitchFamily="34" charset="0"/>
                        </a:rPr>
                        <a:t>August</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8,771</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1,828</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3,279</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685</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-5,790</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-1,641</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-11,724</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-2,750</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21,140</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4,531</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724</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207</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1,141</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extLst>
                  <a:ext uri="{0D108BD9-81ED-4DB2-BD59-A6C34878D82A}">
                    <a16:rowId xmlns:a16="http://schemas.microsoft.com/office/drawing/2014/main" val="2880064852"/>
                  </a:ext>
                </a:extLst>
              </a:tr>
              <a:tr h="196645">
                <a:tc>
                  <a:txBody>
                    <a:bodyPr/>
                    <a:lstStyle/>
                    <a:p>
                      <a:pPr algn="l" fontAlgn="b"/>
                      <a:r>
                        <a:rPr lang="en-US" sz="800" b="0" i="0" u="none" strike="noStrike" dirty="0">
                          <a:solidFill>
                            <a:srgbClr val="000000"/>
                          </a:solidFill>
                          <a:effectLst/>
                          <a:latin typeface="Calibri" panose="020F0502020204030204" pitchFamily="34" charset="0"/>
                        </a:rPr>
                        <a:t>September</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10,206</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2,199</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4,516</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969</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-4,955</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-1,103</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-11,288</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-1,799</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22,849</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3,485</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883</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203</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-1,798</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extLst>
                  <a:ext uri="{0D108BD9-81ED-4DB2-BD59-A6C34878D82A}">
                    <a16:rowId xmlns:a16="http://schemas.microsoft.com/office/drawing/2014/main" val="1491054056"/>
                  </a:ext>
                </a:extLst>
              </a:tr>
              <a:tr h="196645">
                <a:tc>
                  <a:txBody>
                    <a:bodyPr/>
                    <a:lstStyle/>
                    <a:p>
                      <a:pPr algn="l" fontAlgn="b"/>
                      <a:r>
                        <a:rPr lang="en-US" sz="800" b="0" i="0" u="none" strike="noStrike" dirty="0">
                          <a:solidFill>
                            <a:srgbClr val="000000"/>
                          </a:solidFill>
                          <a:effectLst/>
                          <a:latin typeface="Calibri" panose="020F0502020204030204" pitchFamily="34" charset="0"/>
                        </a:rPr>
                        <a:t>October</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12,152</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2,601</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9,300</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1,973</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-3,980</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-643</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-8,276</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-970</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16,026</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1,899</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570</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83</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-1,488</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extLst>
                  <a:ext uri="{0D108BD9-81ED-4DB2-BD59-A6C34878D82A}">
                    <a16:rowId xmlns:a16="http://schemas.microsoft.com/office/drawing/2014/main" val="1439200781"/>
                  </a:ext>
                </a:extLst>
              </a:tr>
              <a:tr h="196645">
                <a:tc>
                  <a:txBody>
                    <a:bodyPr/>
                    <a:lstStyle/>
                    <a:p>
                      <a:pPr algn="l" fontAlgn="b"/>
                      <a:r>
                        <a:rPr lang="en-US" sz="800" b="0" i="0" u="none" strike="noStrike" dirty="0">
                          <a:solidFill>
                            <a:srgbClr val="000000"/>
                          </a:solidFill>
                          <a:effectLst/>
                          <a:latin typeface="Calibri" panose="020F0502020204030204" pitchFamily="34" charset="0"/>
                        </a:rPr>
                        <a:t>November</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12,094</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2,423</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6,881</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1,367</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-5,441</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-907</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-11,731</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-1,537</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25,182</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3,284</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447</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72</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-3,243</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extLst>
                  <a:ext uri="{0D108BD9-81ED-4DB2-BD59-A6C34878D82A}">
                    <a16:rowId xmlns:a16="http://schemas.microsoft.com/office/drawing/2014/main" val="3413543534"/>
                  </a:ext>
                </a:extLst>
              </a:tr>
              <a:tr h="196645">
                <a:tc>
                  <a:txBody>
                    <a:bodyPr/>
                    <a:lstStyle/>
                    <a:p>
                      <a:pPr algn="l" fontAlgn="b"/>
                      <a:r>
                        <a:rPr lang="en-US" sz="800" b="0" i="0" u="none" strike="noStrike" dirty="0">
                          <a:solidFill>
                            <a:srgbClr val="000000"/>
                          </a:solidFill>
                          <a:effectLst/>
                          <a:latin typeface="Calibri" panose="020F0502020204030204" pitchFamily="34" charset="0"/>
                        </a:rPr>
                        <a:t>December</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19,819</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3,294</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5,670</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1,071</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-11,047</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-1,942</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-23,246</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-3,511</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55,143</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7,510</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417</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55</a:t>
                      </a:r>
                    </a:p>
                  </a:txBody>
                  <a:tcPr marL="6511" marR="6511" marT="6511"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-7,117</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372138845"/>
                  </a:ext>
                </a:extLst>
              </a:tr>
              <a:tr h="196645">
                <a:tc>
                  <a:txBody>
                    <a:bodyPr/>
                    <a:lstStyle/>
                    <a:p>
                      <a:pPr algn="l" fontAlgn="b"/>
                      <a:r>
                        <a:rPr lang="en-US" sz="800" b="0" i="0" u="none" strike="noStrike" dirty="0">
                          <a:solidFill>
                            <a:srgbClr val="000000"/>
                          </a:solidFill>
                          <a:effectLst/>
                          <a:latin typeface="Calibri" panose="020F0502020204030204" pitchFamily="34" charset="0"/>
                        </a:rPr>
                        <a:t>Mean Annual</a:t>
                      </a:r>
                    </a:p>
                  </a:txBody>
                  <a:tcPr marL="6511" marR="6511" marT="6511"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194,652</a:t>
                      </a:r>
                    </a:p>
                  </a:txBody>
                  <a:tcPr marL="6511" marR="6511" marT="6511"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511" marR="6511" marT="6511"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106,385</a:t>
                      </a:r>
                    </a:p>
                  </a:txBody>
                  <a:tcPr marL="6511" marR="6511" marT="6511"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511" marR="6511" marT="6511"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-55,467</a:t>
                      </a:r>
                    </a:p>
                  </a:txBody>
                  <a:tcPr marL="6511" marR="6511" marT="6511"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511" marR="6511" marT="6511"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-101,663</a:t>
                      </a:r>
                    </a:p>
                  </a:txBody>
                  <a:tcPr marL="6511" marR="6511" marT="6511"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511" marR="6511" marT="6511"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259,402</a:t>
                      </a:r>
                    </a:p>
                  </a:txBody>
                  <a:tcPr marL="6511" marR="6511" marT="6511"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511" marR="6511" marT="6511"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4,364</a:t>
                      </a:r>
                    </a:p>
                  </a:txBody>
                  <a:tcPr marL="6511" marR="6511" marT="6511"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511" marR="6511" marT="6511"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n-US" sz="800" b="0" i="0" u="none" strike="noStrike" dirty="0">
                          <a:solidFill>
                            <a:srgbClr val="000000"/>
                          </a:solidFill>
                          <a:effectLst/>
                          <a:latin typeface="Calibri" panose="020F0502020204030204" pitchFamily="34" charset="0"/>
                        </a:rPr>
                        <a:t>-18,370</a:t>
                      </a:r>
                    </a:p>
                  </a:txBody>
                  <a:tcPr marL="6511" marR="6511" marT="6511"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extLst>
                  <a:ext uri="{0D108BD9-81ED-4DB2-BD59-A6C34878D82A}">
                    <a16:rowId xmlns:a16="http://schemas.microsoft.com/office/drawing/2014/main" val="3437899722"/>
                  </a:ext>
                </a:extLst>
              </a:tr>
            </a:tbl>
          </a:graphicData>
        </a:graphic>
      </p:graphicFrame>
      <p:graphicFrame>
        <p:nvGraphicFramePr>
          <p:cNvPr id="9" name="Table 8">
            <a:extLst>
              <a:ext uri="{FF2B5EF4-FFF2-40B4-BE49-F238E27FC236}">
                <a16:creationId xmlns:a16="http://schemas.microsoft.com/office/drawing/2014/main" id="{07ECC25A-A73C-4C9B-B676-0DCF76A364D9}"/>
              </a:ext>
            </a:extLst>
          </p:cNvPr>
          <p:cNvGraphicFramePr>
            <a:graphicFrameLocks noGrp="1"/>
          </p:cNvGraphicFramePr>
          <p:nvPr>
            <p:extLst>
              <p:ext uri="{D42A27DB-BD31-4B8C-83A1-F6EECF244321}">
                <p14:modId xmlns:p14="http://schemas.microsoft.com/office/powerpoint/2010/main" val="2369605921"/>
              </p:ext>
            </p:extLst>
          </p:nvPr>
        </p:nvGraphicFramePr>
        <p:xfrm>
          <a:off x="152400" y="5791200"/>
          <a:ext cx="8686800" cy="762000"/>
        </p:xfrm>
        <a:graphic>
          <a:graphicData uri="http://schemas.openxmlformats.org/drawingml/2006/table">
            <a:tbl>
              <a:tblPr>
                <a:tableStyleId>{5C22544A-7EE6-4342-B048-85BDC9FD1C3A}</a:tableStyleId>
              </a:tblPr>
              <a:tblGrid>
                <a:gridCol w="8686800">
                  <a:extLst>
                    <a:ext uri="{9D8B030D-6E8A-4147-A177-3AD203B41FA5}">
                      <a16:colId xmlns:a16="http://schemas.microsoft.com/office/drawing/2014/main" val="1140443645"/>
                    </a:ext>
                  </a:extLst>
                </a:gridCol>
              </a:tblGrid>
              <a:tr h="190500">
                <a:tc>
                  <a:txBody>
                    <a:bodyPr/>
                    <a:lstStyle/>
                    <a:p>
                      <a:pPr algn="l" fontAlgn="b"/>
                      <a:r>
                        <a:rPr lang="en-US" sz="1100" u="none" strike="noStrike" dirty="0">
                          <a:effectLst/>
                        </a:rPr>
                        <a:t>Notes:</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53926848"/>
                  </a:ext>
                </a:extLst>
              </a:tr>
              <a:tr h="190500">
                <a:tc>
                  <a:txBody>
                    <a:bodyPr/>
                    <a:lstStyle/>
                    <a:p>
                      <a:pPr algn="l" fontAlgn="b"/>
                      <a:r>
                        <a:rPr lang="en-US" sz="1100" u="none" strike="noStrike" dirty="0">
                          <a:effectLst/>
                        </a:rPr>
                        <a:t>1. The Downstream Direction Is Oriented Towards San Francisco Bay.</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22236804"/>
                  </a:ext>
                </a:extLst>
              </a:tr>
              <a:tr h="190500">
                <a:tc>
                  <a:txBody>
                    <a:bodyPr/>
                    <a:lstStyle/>
                    <a:p>
                      <a:pPr algn="l" fontAlgn="b"/>
                      <a:r>
                        <a:rPr lang="en-US" sz="1100" u="none" strike="noStrike" dirty="0">
                          <a:effectLst/>
                        </a:rPr>
                        <a:t>2. A Negative Flow Reflects Net Flow In The Upstream Direction.</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16429438"/>
                  </a:ext>
                </a:extLst>
              </a:tr>
              <a:tr h="190500">
                <a:tc>
                  <a:txBody>
                    <a:bodyPr/>
                    <a:lstStyle/>
                    <a:p>
                      <a:pPr algn="l" fontAlgn="b"/>
                      <a:r>
                        <a:rPr lang="en-US" sz="1100" u="none" strike="noStrike" dirty="0">
                          <a:effectLst/>
                        </a:rPr>
                        <a:t>3. A Negative Chloride Mass Flux Reflects A Net Salt Flux In The Upstream Direction.</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81391504"/>
                  </a:ext>
                </a:extLst>
              </a:tr>
            </a:tbl>
          </a:graphicData>
        </a:graphic>
      </p:graphicFrame>
    </p:spTree>
    <p:extLst>
      <p:ext uri="{BB962C8B-B14F-4D97-AF65-F5344CB8AC3E}">
        <p14:creationId xmlns:p14="http://schemas.microsoft.com/office/powerpoint/2010/main" val="3086715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5DB75-9C85-4A22-ACD7-93DA3DCDC96B}"/>
              </a:ext>
            </a:extLst>
          </p:cNvPr>
          <p:cNvSpPr>
            <a:spLocks noGrp="1"/>
          </p:cNvSpPr>
          <p:nvPr>
            <p:ph type="title"/>
          </p:nvPr>
        </p:nvSpPr>
        <p:spPr/>
        <p:txBody>
          <a:bodyPr>
            <a:normAutofit/>
          </a:bodyPr>
          <a:lstStyle/>
          <a:p>
            <a:r>
              <a:rPr lang="en-US" sz="3200" dirty="0"/>
              <a:t>Summary of Mean Monthly Salt Loading for The PA and the NAA</a:t>
            </a:r>
          </a:p>
        </p:txBody>
      </p:sp>
      <p:graphicFrame>
        <p:nvGraphicFramePr>
          <p:cNvPr id="4" name="Content Placeholder 3">
            <a:extLst>
              <a:ext uri="{FF2B5EF4-FFF2-40B4-BE49-F238E27FC236}">
                <a16:creationId xmlns:a16="http://schemas.microsoft.com/office/drawing/2014/main" id="{5E01E60E-504C-4BED-9BE2-0BA90A65F151}"/>
              </a:ext>
            </a:extLst>
          </p:cNvPr>
          <p:cNvGraphicFramePr>
            <a:graphicFrameLocks noGrp="1"/>
          </p:cNvGraphicFramePr>
          <p:nvPr>
            <p:ph idx="1"/>
            <p:extLst>
              <p:ext uri="{D42A27DB-BD31-4B8C-83A1-F6EECF244321}">
                <p14:modId xmlns:p14="http://schemas.microsoft.com/office/powerpoint/2010/main" val="2094531017"/>
              </p:ext>
            </p:extLst>
          </p:nvPr>
        </p:nvGraphicFramePr>
        <p:xfrm>
          <a:off x="1828800" y="1828800"/>
          <a:ext cx="5333999" cy="4678368"/>
        </p:xfrm>
        <a:graphic>
          <a:graphicData uri="http://schemas.openxmlformats.org/drawingml/2006/table">
            <a:tbl>
              <a:tblPr/>
              <a:tblGrid>
                <a:gridCol w="1193487">
                  <a:extLst>
                    <a:ext uri="{9D8B030D-6E8A-4147-A177-3AD203B41FA5}">
                      <a16:colId xmlns:a16="http://schemas.microsoft.com/office/drawing/2014/main" val="3354840425"/>
                    </a:ext>
                  </a:extLst>
                </a:gridCol>
                <a:gridCol w="1035128">
                  <a:extLst>
                    <a:ext uri="{9D8B030D-6E8A-4147-A177-3AD203B41FA5}">
                      <a16:colId xmlns:a16="http://schemas.microsoft.com/office/drawing/2014/main" val="2757073751"/>
                    </a:ext>
                  </a:extLst>
                </a:gridCol>
                <a:gridCol w="1035128">
                  <a:extLst>
                    <a:ext uri="{9D8B030D-6E8A-4147-A177-3AD203B41FA5}">
                      <a16:colId xmlns:a16="http://schemas.microsoft.com/office/drawing/2014/main" val="2744911805"/>
                    </a:ext>
                  </a:extLst>
                </a:gridCol>
                <a:gridCol w="1035128">
                  <a:extLst>
                    <a:ext uri="{9D8B030D-6E8A-4147-A177-3AD203B41FA5}">
                      <a16:colId xmlns:a16="http://schemas.microsoft.com/office/drawing/2014/main" val="2323412635"/>
                    </a:ext>
                  </a:extLst>
                </a:gridCol>
                <a:gridCol w="1035128">
                  <a:extLst>
                    <a:ext uri="{9D8B030D-6E8A-4147-A177-3AD203B41FA5}">
                      <a16:colId xmlns:a16="http://schemas.microsoft.com/office/drawing/2014/main" val="4180600732"/>
                    </a:ext>
                  </a:extLst>
                </a:gridCol>
              </a:tblGrid>
              <a:tr h="292398">
                <a:tc>
                  <a:txBody>
                    <a:bodyPr/>
                    <a:lstStyle/>
                    <a:p>
                      <a:pPr algn="l" fontAlgn="b"/>
                      <a:r>
                        <a:rPr lang="en-US" sz="1100" b="1"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2EFDA"/>
                    </a:solidFill>
                  </a:tcPr>
                </a:tc>
                <a:tc>
                  <a:txBody>
                    <a:bodyPr/>
                    <a:lstStyle/>
                    <a:p>
                      <a:pPr algn="ctr" fontAlgn="b"/>
                      <a:r>
                        <a:rPr lang="en-US" sz="1100" b="1" i="0" u="none" strike="noStrike" dirty="0">
                          <a:solidFill>
                            <a:srgbClr val="000000"/>
                          </a:solidFill>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2EFDA"/>
                    </a:solidFill>
                  </a:tcPr>
                </a:tc>
                <a:tc>
                  <a:txBody>
                    <a:bodyPr/>
                    <a:lstStyle/>
                    <a:p>
                      <a:pPr algn="ctr" fontAlgn="b"/>
                      <a:r>
                        <a:rPr lang="en-US" sz="1100" b="1" i="0" u="none" strike="noStrike" dirty="0">
                          <a:solidFill>
                            <a:srgbClr val="000000"/>
                          </a:solidFill>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2EFDA"/>
                    </a:solidFill>
                  </a:tcPr>
                </a:tc>
                <a:tc>
                  <a:txBody>
                    <a:bodyPr/>
                    <a:lstStyle/>
                    <a:p>
                      <a:pPr algn="ctr" fontAlgn="b"/>
                      <a:r>
                        <a:rPr lang="en-US" sz="1100" b="1"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2EFDA"/>
                    </a:solidFill>
                  </a:tcPr>
                </a:tc>
                <a:tc>
                  <a:txBody>
                    <a:bodyPr/>
                    <a:lstStyle/>
                    <a:p>
                      <a:pPr algn="ctr" fontAlgn="b"/>
                      <a:r>
                        <a:rPr lang="en-US" sz="1100" b="1" i="0" u="none" strike="noStrike" dirty="0">
                          <a:solidFill>
                            <a:srgbClr val="000000"/>
                          </a:solidFill>
                          <a:effectLst/>
                          <a:latin typeface="Calibri" panose="020F0502020204030204" pitchFamily="34" charset="0"/>
                        </a:rPr>
                        <a:t>PA-NAA Diff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2EFDA"/>
                    </a:solidFill>
                  </a:tcPr>
                </a:tc>
                <a:extLst>
                  <a:ext uri="{0D108BD9-81ED-4DB2-BD59-A6C34878D82A}">
                    <a16:rowId xmlns:a16="http://schemas.microsoft.com/office/drawing/2014/main" val="2793856753"/>
                  </a:ext>
                </a:extLst>
              </a:tr>
              <a:tr h="292398">
                <a:tc>
                  <a:txBody>
                    <a:bodyPr/>
                    <a:lstStyle/>
                    <a:p>
                      <a:pPr algn="ctr" fontAlgn="b"/>
                      <a:r>
                        <a:rPr lang="en-US" sz="1100" b="1" i="0" u="none" strike="noStrike" dirty="0">
                          <a:solidFill>
                            <a:srgbClr val="000000"/>
                          </a:solidFill>
                          <a:effectLst/>
                          <a:latin typeface="Calibri" panose="020F0502020204030204" pitchFamily="34" charset="0"/>
                        </a:rPr>
                        <a:t>Month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2EFDA"/>
                    </a:solidFill>
                  </a:tcPr>
                </a:tc>
                <a:tc>
                  <a:txBody>
                    <a:bodyPr/>
                    <a:lstStyle/>
                    <a:p>
                      <a:pPr algn="ctr" fontAlgn="b"/>
                      <a:r>
                        <a:rPr lang="en-US" sz="1100" b="1" i="0" u="none" strike="noStrike" dirty="0">
                          <a:solidFill>
                            <a:srgbClr val="000000"/>
                          </a:solidFill>
                          <a:effectLst/>
                          <a:latin typeface="Calibri" panose="020F0502020204030204" pitchFamily="34" charset="0"/>
                        </a:rPr>
                        <a:t>Chloride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2EFDA"/>
                    </a:solidFill>
                  </a:tcPr>
                </a:tc>
                <a:tc>
                  <a:txBody>
                    <a:bodyPr/>
                    <a:lstStyle/>
                    <a:p>
                      <a:pPr algn="ctr" fontAlgn="b"/>
                      <a:r>
                        <a:rPr lang="en-US" sz="1100" b="1" i="0" u="none" strike="noStrike" dirty="0">
                          <a:solidFill>
                            <a:srgbClr val="000000"/>
                          </a:solidFill>
                          <a:effectLst/>
                          <a:latin typeface="Calibri" panose="020F0502020204030204" pitchFamily="34" charset="0"/>
                        </a:rPr>
                        <a:t>Chloride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2EFDA"/>
                    </a:solidFill>
                  </a:tcPr>
                </a:tc>
                <a:tc>
                  <a:txBody>
                    <a:bodyPr/>
                    <a:lstStyle/>
                    <a:p>
                      <a:pPr algn="ctr" fontAlgn="b"/>
                      <a:r>
                        <a:rPr lang="en-US" sz="1100" b="1"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2EFDA"/>
                    </a:solidFill>
                  </a:tcPr>
                </a:tc>
                <a:tc>
                  <a:txBody>
                    <a:bodyPr/>
                    <a:lstStyle/>
                    <a:p>
                      <a:pPr algn="ctr" fontAlgn="b"/>
                      <a:r>
                        <a:rPr lang="en-US" sz="1100" b="1" i="0" u="none" strike="noStrike" dirty="0">
                          <a:solidFill>
                            <a:srgbClr val="000000"/>
                          </a:solidFill>
                          <a:effectLst/>
                          <a:latin typeface="Calibri" panose="020F0502020204030204" pitchFamily="34" charset="0"/>
                        </a:rPr>
                        <a:t>Chloride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2EFDA"/>
                    </a:solidFill>
                  </a:tcPr>
                </a:tc>
                <a:extLst>
                  <a:ext uri="{0D108BD9-81ED-4DB2-BD59-A6C34878D82A}">
                    <a16:rowId xmlns:a16="http://schemas.microsoft.com/office/drawing/2014/main" val="3480161631"/>
                  </a:ext>
                </a:extLst>
              </a:tr>
              <a:tr h="292398">
                <a:tc>
                  <a:txBody>
                    <a:bodyPr/>
                    <a:lstStyle/>
                    <a:p>
                      <a:pPr algn="l" fontAlgn="b"/>
                      <a:r>
                        <a:rPr lang="en-US" sz="1100" b="1"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2EFDA"/>
                    </a:solidFill>
                  </a:tcPr>
                </a:tc>
                <a:tc>
                  <a:txBody>
                    <a:bodyPr/>
                    <a:lstStyle/>
                    <a:p>
                      <a:pPr algn="ctr" fontAlgn="b"/>
                      <a:r>
                        <a:rPr lang="en-US" sz="1100" b="1" i="0" u="none" strike="noStrike" dirty="0">
                          <a:solidFill>
                            <a:srgbClr val="000000"/>
                          </a:solidFill>
                          <a:effectLst/>
                          <a:latin typeface="Calibri" panose="020F0502020204030204" pitchFamily="34" charset="0"/>
                        </a:rPr>
                        <a:t>(mt)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2EFDA"/>
                    </a:solidFill>
                  </a:tcPr>
                </a:tc>
                <a:tc>
                  <a:txBody>
                    <a:bodyPr/>
                    <a:lstStyle/>
                    <a:p>
                      <a:pPr algn="ctr" fontAlgn="b"/>
                      <a:r>
                        <a:rPr lang="en-US" sz="1100" b="1" i="0" u="none" strike="noStrike" dirty="0">
                          <a:solidFill>
                            <a:srgbClr val="000000"/>
                          </a:solidFill>
                          <a:effectLst/>
                          <a:latin typeface="Calibri" panose="020F0502020204030204" pitchFamily="34" charset="0"/>
                        </a:rPr>
                        <a:t>(mt)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1"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1100" b="1" i="0" u="none" strike="noStrike" dirty="0">
                          <a:solidFill>
                            <a:srgbClr val="000000"/>
                          </a:solidFill>
                          <a:effectLst/>
                          <a:latin typeface="Calibri" panose="020F0502020204030204" pitchFamily="34" charset="0"/>
                        </a:rPr>
                        <a:t>(mt)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405680017"/>
                  </a:ext>
                </a:extLst>
              </a:tr>
              <a:tr h="292398">
                <a:tc>
                  <a:txBody>
                    <a:bodyPr/>
                    <a:lstStyle/>
                    <a:p>
                      <a:pPr algn="l" fontAlgn="b"/>
                      <a:r>
                        <a:rPr lang="en-US" sz="1100" b="0" i="0" u="none" strike="noStrike" dirty="0">
                          <a:solidFill>
                            <a:srgbClr val="000000"/>
                          </a:solidFill>
                          <a:effectLst/>
                          <a:latin typeface="Calibri" panose="020F0502020204030204" pitchFamily="34" charset="0"/>
                        </a:rPr>
                        <a:t>January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1100" b="0" i="0" u="none" strike="noStrike" dirty="0">
                          <a:solidFill>
                            <a:srgbClr val="000000"/>
                          </a:solidFill>
                          <a:effectLst/>
                          <a:latin typeface="Calibri" panose="020F0502020204030204" pitchFamily="34" charset="0"/>
                        </a:rPr>
                        <a:t>-12,728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1100" b="0" i="0" u="none" strike="noStrike" dirty="0">
                          <a:solidFill>
                            <a:srgbClr val="000000"/>
                          </a:solidFill>
                          <a:effectLst/>
                          <a:latin typeface="Calibri" panose="020F0502020204030204" pitchFamily="34" charset="0"/>
                        </a:rPr>
                        <a:t>-8,242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1100" b="0" i="0" u="none" strike="noStrike" dirty="0">
                          <a:solidFill>
                            <a:srgbClr val="000000"/>
                          </a:solidFill>
                          <a:effectLst/>
                          <a:latin typeface="Calibri" panose="020F0502020204030204" pitchFamily="34" charset="0"/>
                        </a:rPr>
                        <a:t>4,487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extLst>
                  <a:ext uri="{0D108BD9-81ED-4DB2-BD59-A6C34878D82A}">
                    <a16:rowId xmlns:a16="http://schemas.microsoft.com/office/drawing/2014/main" val="2922150171"/>
                  </a:ext>
                </a:extLst>
              </a:tr>
              <a:tr h="292398">
                <a:tc>
                  <a:txBody>
                    <a:bodyPr/>
                    <a:lstStyle/>
                    <a:p>
                      <a:pPr algn="l" fontAlgn="b"/>
                      <a:r>
                        <a:rPr lang="en-US" sz="1100" b="0" i="0" u="none" strike="noStrike" dirty="0">
                          <a:solidFill>
                            <a:srgbClr val="000000"/>
                          </a:solidFill>
                          <a:effectLst/>
                          <a:latin typeface="Calibri" panose="020F0502020204030204" pitchFamily="34" charset="0"/>
                        </a:rPr>
                        <a:t>February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1100" b="0" i="0" u="none" strike="noStrike" dirty="0">
                          <a:solidFill>
                            <a:srgbClr val="000000"/>
                          </a:solidFill>
                          <a:effectLst/>
                          <a:latin typeface="Calibri" panose="020F0502020204030204" pitchFamily="34" charset="0"/>
                        </a:rPr>
                        <a:t>-8,965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1100" b="0" i="0" u="none" strike="noStrike" dirty="0">
                          <a:solidFill>
                            <a:srgbClr val="000000"/>
                          </a:solidFill>
                          <a:effectLst/>
                          <a:latin typeface="Calibri" panose="020F0502020204030204" pitchFamily="34" charset="0"/>
                        </a:rPr>
                        <a:t>-6,322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1100" b="0" i="0" u="none" strike="noStrike" dirty="0">
                          <a:solidFill>
                            <a:srgbClr val="000000"/>
                          </a:solidFill>
                          <a:effectLst/>
                          <a:latin typeface="Calibri" panose="020F0502020204030204" pitchFamily="34" charset="0"/>
                        </a:rPr>
                        <a:t>2,643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extLst>
                  <a:ext uri="{0D108BD9-81ED-4DB2-BD59-A6C34878D82A}">
                    <a16:rowId xmlns:a16="http://schemas.microsoft.com/office/drawing/2014/main" val="1643534596"/>
                  </a:ext>
                </a:extLst>
              </a:tr>
              <a:tr h="292398">
                <a:tc>
                  <a:txBody>
                    <a:bodyPr/>
                    <a:lstStyle/>
                    <a:p>
                      <a:pPr algn="l" fontAlgn="b"/>
                      <a:r>
                        <a:rPr lang="en-US" sz="1100" b="0" i="0" u="none" strike="noStrike" dirty="0">
                          <a:solidFill>
                            <a:srgbClr val="000000"/>
                          </a:solidFill>
                          <a:effectLst/>
                          <a:latin typeface="Calibri" panose="020F0502020204030204" pitchFamily="34" charset="0"/>
                        </a:rPr>
                        <a:t>March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1100" b="0" i="0" u="none" strike="noStrike" dirty="0">
                          <a:solidFill>
                            <a:srgbClr val="000000"/>
                          </a:solidFill>
                          <a:effectLst/>
                          <a:latin typeface="Calibri" panose="020F0502020204030204" pitchFamily="34" charset="0"/>
                        </a:rPr>
                        <a:t>-5,462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1100" b="0" i="0" u="none" strike="noStrike" dirty="0">
                          <a:solidFill>
                            <a:srgbClr val="000000"/>
                          </a:solidFill>
                          <a:effectLst/>
                          <a:latin typeface="Calibri" panose="020F0502020204030204" pitchFamily="34" charset="0"/>
                        </a:rPr>
                        <a:t>-2,468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1100" b="0" i="0" u="none" strike="noStrike" dirty="0">
                          <a:solidFill>
                            <a:srgbClr val="000000"/>
                          </a:solidFill>
                          <a:effectLst/>
                          <a:latin typeface="Calibri" panose="020F0502020204030204" pitchFamily="34" charset="0"/>
                        </a:rPr>
                        <a:t>2,994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extLst>
                  <a:ext uri="{0D108BD9-81ED-4DB2-BD59-A6C34878D82A}">
                    <a16:rowId xmlns:a16="http://schemas.microsoft.com/office/drawing/2014/main" val="616006523"/>
                  </a:ext>
                </a:extLst>
              </a:tr>
              <a:tr h="292398">
                <a:tc>
                  <a:txBody>
                    <a:bodyPr/>
                    <a:lstStyle/>
                    <a:p>
                      <a:pPr algn="l" fontAlgn="b"/>
                      <a:r>
                        <a:rPr lang="en-US" sz="1100" b="0" i="0" u="none" strike="noStrike" dirty="0">
                          <a:solidFill>
                            <a:srgbClr val="000000"/>
                          </a:solidFill>
                          <a:effectLst/>
                          <a:latin typeface="Calibri" panose="020F0502020204030204" pitchFamily="34" charset="0"/>
                        </a:rPr>
                        <a:t>April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1100" b="0" i="0" u="none" strike="noStrike" dirty="0">
                          <a:solidFill>
                            <a:srgbClr val="000000"/>
                          </a:solidFill>
                          <a:effectLst/>
                          <a:latin typeface="Calibri" panose="020F0502020204030204" pitchFamily="34" charset="0"/>
                        </a:rPr>
                        <a:t>-593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1100" b="0" i="0" u="none" strike="noStrike" dirty="0">
                          <a:solidFill>
                            <a:srgbClr val="000000"/>
                          </a:solidFill>
                          <a:effectLst/>
                          <a:latin typeface="Calibri" panose="020F0502020204030204" pitchFamily="34" charset="0"/>
                        </a:rPr>
                        <a:t>-41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1100" b="0" i="0" u="none" strike="noStrike" dirty="0">
                          <a:solidFill>
                            <a:srgbClr val="000000"/>
                          </a:solidFill>
                          <a:effectLst/>
                          <a:latin typeface="Calibri" panose="020F0502020204030204" pitchFamily="34" charset="0"/>
                        </a:rPr>
                        <a:t>552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extLst>
                  <a:ext uri="{0D108BD9-81ED-4DB2-BD59-A6C34878D82A}">
                    <a16:rowId xmlns:a16="http://schemas.microsoft.com/office/drawing/2014/main" val="1061089804"/>
                  </a:ext>
                </a:extLst>
              </a:tr>
              <a:tr h="292398">
                <a:tc>
                  <a:txBody>
                    <a:bodyPr/>
                    <a:lstStyle/>
                    <a:p>
                      <a:pPr algn="l" fontAlgn="b"/>
                      <a:r>
                        <a:rPr lang="en-US" sz="1100" b="0" i="0" u="none" strike="noStrike" dirty="0">
                          <a:solidFill>
                            <a:srgbClr val="000000"/>
                          </a:solidFill>
                          <a:effectLst/>
                          <a:latin typeface="Calibri" panose="020F0502020204030204" pitchFamily="34" charset="0"/>
                        </a:rPr>
                        <a:t>May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1100" b="0" i="0" u="none" strike="noStrike" dirty="0">
                          <a:solidFill>
                            <a:srgbClr val="000000"/>
                          </a:solidFill>
                          <a:effectLst/>
                          <a:latin typeface="Calibri" panose="020F0502020204030204" pitchFamily="34" charset="0"/>
                        </a:rPr>
                        <a:t>1,495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1100" b="0" i="0" u="none" strike="noStrike" dirty="0">
                          <a:solidFill>
                            <a:srgbClr val="000000"/>
                          </a:solidFill>
                          <a:effectLst/>
                          <a:latin typeface="Calibri" panose="020F0502020204030204" pitchFamily="34" charset="0"/>
                        </a:rPr>
                        <a:t>2,327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1100" b="0" i="0" u="none" strike="noStrike" dirty="0">
                          <a:solidFill>
                            <a:srgbClr val="000000"/>
                          </a:solidFill>
                          <a:effectLst/>
                          <a:latin typeface="Calibri" panose="020F0502020204030204" pitchFamily="34" charset="0"/>
                        </a:rPr>
                        <a:t>832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extLst>
                  <a:ext uri="{0D108BD9-81ED-4DB2-BD59-A6C34878D82A}">
                    <a16:rowId xmlns:a16="http://schemas.microsoft.com/office/drawing/2014/main" val="4112087250"/>
                  </a:ext>
                </a:extLst>
              </a:tr>
              <a:tr h="292398">
                <a:tc>
                  <a:txBody>
                    <a:bodyPr/>
                    <a:lstStyle/>
                    <a:p>
                      <a:pPr algn="l" fontAlgn="b"/>
                      <a:r>
                        <a:rPr lang="en-US" sz="1100" b="0" i="0" u="none" strike="noStrike" dirty="0">
                          <a:solidFill>
                            <a:srgbClr val="000000"/>
                          </a:solidFill>
                          <a:effectLst/>
                          <a:latin typeface="Calibri" panose="020F0502020204030204" pitchFamily="34" charset="0"/>
                        </a:rPr>
                        <a:t>June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1100" b="0" i="0" u="none" strike="noStrike" dirty="0">
                          <a:solidFill>
                            <a:srgbClr val="000000"/>
                          </a:solidFill>
                          <a:effectLst/>
                          <a:latin typeface="Calibri" panose="020F0502020204030204" pitchFamily="34" charset="0"/>
                        </a:rPr>
                        <a:t>4,954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1100" b="0" i="0" u="none" strike="noStrike" dirty="0">
                          <a:solidFill>
                            <a:srgbClr val="000000"/>
                          </a:solidFill>
                          <a:effectLst/>
                          <a:latin typeface="Calibri" panose="020F0502020204030204" pitchFamily="34" charset="0"/>
                        </a:rPr>
                        <a:t>4,642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1100" b="0" i="0" u="none" strike="noStrike" dirty="0">
                          <a:solidFill>
                            <a:srgbClr val="000000"/>
                          </a:solidFill>
                          <a:effectLst/>
                          <a:latin typeface="Calibri" panose="020F0502020204030204" pitchFamily="34" charset="0"/>
                        </a:rPr>
                        <a:t>-312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extLst>
                  <a:ext uri="{0D108BD9-81ED-4DB2-BD59-A6C34878D82A}">
                    <a16:rowId xmlns:a16="http://schemas.microsoft.com/office/drawing/2014/main" val="1399137717"/>
                  </a:ext>
                </a:extLst>
              </a:tr>
              <a:tr h="292398">
                <a:tc>
                  <a:txBody>
                    <a:bodyPr/>
                    <a:lstStyle/>
                    <a:p>
                      <a:pPr algn="l" fontAlgn="b"/>
                      <a:r>
                        <a:rPr lang="en-US" sz="1100" b="0" i="0" u="none" strike="noStrike" dirty="0">
                          <a:solidFill>
                            <a:srgbClr val="000000"/>
                          </a:solidFill>
                          <a:effectLst/>
                          <a:latin typeface="Calibri" panose="020F0502020204030204" pitchFamily="34" charset="0"/>
                        </a:rPr>
                        <a:t>July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1100" b="0" i="0" u="none" strike="noStrike" dirty="0">
                          <a:solidFill>
                            <a:srgbClr val="000000"/>
                          </a:solidFill>
                          <a:effectLst/>
                          <a:latin typeface="Calibri" panose="020F0502020204030204" pitchFamily="34" charset="0"/>
                        </a:rPr>
                        <a:t>4,126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1100" b="0" i="0" u="none" strike="noStrike" dirty="0">
                          <a:solidFill>
                            <a:srgbClr val="000000"/>
                          </a:solidFill>
                          <a:effectLst/>
                          <a:latin typeface="Calibri" panose="020F0502020204030204" pitchFamily="34" charset="0"/>
                        </a:rPr>
                        <a:t>4,240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1100" b="0" i="0" u="none" strike="noStrike" dirty="0">
                          <a:solidFill>
                            <a:srgbClr val="000000"/>
                          </a:solidFill>
                          <a:effectLst/>
                          <a:latin typeface="Calibri" panose="020F0502020204030204" pitchFamily="34" charset="0"/>
                        </a:rPr>
                        <a:t>114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extLst>
                  <a:ext uri="{0D108BD9-81ED-4DB2-BD59-A6C34878D82A}">
                    <a16:rowId xmlns:a16="http://schemas.microsoft.com/office/drawing/2014/main" val="1326229473"/>
                  </a:ext>
                </a:extLst>
              </a:tr>
              <a:tr h="292398">
                <a:tc>
                  <a:txBody>
                    <a:bodyPr/>
                    <a:lstStyle/>
                    <a:p>
                      <a:pPr algn="l" fontAlgn="b"/>
                      <a:r>
                        <a:rPr lang="en-US" sz="1100" b="0" i="0" u="none" strike="noStrike" dirty="0">
                          <a:solidFill>
                            <a:srgbClr val="000000"/>
                          </a:solidFill>
                          <a:effectLst/>
                          <a:latin typeface="Calibri" panose="020F0502020204030204" pitchFamily="34" charset="0"/>
                        </a:rPr>
                        <a:t>August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1100" b="0" i="0" u="none" strike="noStrike" dirty="0">
                          <a:solidFill>
                            <a:srgbClr val="000000"/>
                          </a:solidFill>
                          <a:effectLst/>
                          <a:latin typeface="Calibri" panose="020F0502020204030204" pitchFamily="34" charset="0"/>
                        </a:rPr>
                        <a:t>-564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1100" b="0" i="0" u="none" strike="noStrike" dirty="0">
                          <a:solidFill>
                            <a:srgbClr val="000000"/>
                          </a:solidFill>
                          <a:effectLst/>
                          <a:latin typeface="Calibri" panose="020F0502020204030204" pitchFamily="34" charset="0"/>
                        </a:rPr>
                        <a:t>1,141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1100" b="0" i="0" u="none" strike="noStrike" dirty="0">
                          <a:solidFill>
                            <a:srgbClr val="000000"/>
                          </a:solidFill>
                          <a:effectLst/>
                          <a:latin typeface="Calibri" panose="020F0502020204030204" pitchFamily="34" charset="0"/>
                        </a:rPr>
                        <a:t>1,706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extLst>
                  <a:ext uri="{0D108BD9-81ED-4DB2-BD59-A6C34878D82A}">
                    <a16:rowId xmlns:a16="http://schemas.microsoft.com/office/drawing/2014/main" val="1271837287"/>
                  </a:ext>
                </a:extLst>
              </a:tr>
              <a:tr h="292398">
                <a:tc>
                  <a:txBody>
                    <a:bodyPr/>
                    <a:lstStyle/>
                    <a:p>
                      <a:pPr algn="l" fontAlgn="b"/>
                      <a:r>
                        <a:rPr lang="en-US" sz="1100" b="0" i="0" u="none" strike="noStrike" dirty="0">
                          <a:solidFill>
                            <a:srgbClr val="000000"/>
                          </a:solidFill>
                          <a:effectLst/>
                          <a:latin typeface="Calibri" panose="020F0502020204030204" pitchFamily="34" charset="0"/>
                        </a:rPr>
                        <a:t>September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1100" b="0" i="0" u="none" strike="noStrike" dirty="0">
                          <a:solidFill>
                            <a:srgbClr val="000000"/>
                          </a:solidFill>
                          <a:effectLst/>
                          <a:latin typeface="Calibri" panose="020F0502020204030204" pitchFamily="34" charset="0"/>
                        </a:rPr>
                        <a:t>-8,604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1100" b="0" i="0" u="none" strike="noStrike" dirty="0">
                          <a:solidFill>
                            <a:srgbClr val="000000"/>
                          </a:solidFill>
                          <a:effectLst/>
                          <a:latin typeface="Calibri" panose="020F0502020204030204" pitchFamily="34" charset="0"/>
                        </a:rPr>
                        <a:t>-1,798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1100" b="0" i="0" u="none" strike="noStrike" dirty="0">
                          <a:solidFill>
                            <a:srgbClr val="000000"/>
                          </a:solidFill>
                          <a:effectLst/>
                          <a:latin typeface="Calibri" panose="020F0502020204030204" pitchFamily="34" charset="0"/>
                        </a:rPr>
                        <a:t>6,806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extLst>
                  <a:ext uri="{0D108BD9-81ED-4DB2-BD59-A6C34878D82A}">
                    <a16:rowId xmlns:a16="http://schemas.microsoft.com/office/drawing/2014/main" val="3980741260"/>
                  </a:ext>
                </a:extLst>
              </a:tr>
              <a:tr h="292398">
                <a:tc>
                  <a:txBody>
                    <a:bodyPr/>
                    <a:lstStyle/>
                    <a:p>
                      <a:pPr algn="l" fontAlgn="b"/>
                      <a:r>
                        <a:rPr lang="en-US" sz="1100" b="0" i="0" u="none" strike="noStrike" dirty="0">
                          <a:solidFill>
                            <a:srgbClr val="000000"/>
                          </a:solidFill>
                          <a:effectLst/>
                          <a:latin typeface="Calibri" panose="020F0502020204030204" pitchFamily="34" charset="0"/>
                        </a:rPr>
                        <a:t>October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1100" b="0" i="0" u="none" strike="noStrike" dirty="0">
                          <a:solidFill>
                            <a:srgbClr val="000000"/>
                          </a:solidFill>
                          <a:effectLst/>
                          <a:latin typeface="Calibri" panose="020F0502020204030204" pitchFamily="34" charset="0"/>
                        </a:rPr>
                        <a:t>-6,432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1100" b="0" i="0" u="none" strike="noStrike" dirty="0">
                          <a:solidFill>
                            <a:srgbClr val="000000"/>
                          </a:solidFill>
                          <a:effectLst/>
                          <a:latin typeface="Calibri" panose="020F0502020204030204" pitchFamily="34" charset="0"/>
                        </a:rPr>
                        <a:t>-1,488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1100" b="0" i="0" u="none" strike="noStrike" dirty="0">
                          <a:solidFill>
                            <a:srgbClr val="000000"/>
                          </a:solidFill>
                          <a:effectLst/>
                          <a:latin typeface="Calibri" panose="020F0502020204030204" pitchFamily="34" charset="0"/>
                        </a:rPr>
                        <a:t>4,943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extLst>
                  <a:ext uri="{0D108BD9-81ED-4DB2-BD59-A6C34878D82A}">
                    <a16:rowId xmlns:a16="http://schemas.microsoft.com/office/drawing/2014/main" val="125621258"/>
                  </a:ext>
                </a:extLst>
              </a:tr>
              <a:tr h="292398">
                <a:tc>
                  <a:txBody>
                    <a:bodyPr/>
                    <a:lstStyle/>
                    <a:p>
                      <a:pPr algn="l" fontAlgn="b"/>
                      <a:r>
                        <a:rPr lang="en-US" sz="1100" b="0" i="0" u="none" strike="noStrike" dirty="0">
                          <a:solidFill>
                            <a:srgbClr val="000000"/>
                          </a:solidFill>
                          <a:effectLst/>
                          <a:latin typeface="Calibri" panose="020F0502020204030204" pitchFamily="34" charset="0"/>
                        </a:rPr>
                        <a:t>November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1100" b="0" i="0" u="none" strike="noStrike" dirty="0">
                          <a:solidFill>
                            <a:srgbClr val="000000"/>
                          </a:solidFill>
                          <a:effectLst/>
                          <a:latin typeface="Calibri" panose="020F0502020204030204" pitchFamily="34" charset="0"/>
                        </a:rPr>
                        <a:t>-7,854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1100" b="0" i="0" u="none" strike="noStrike" dirty="0">
                          <a:solidFill>
                            <a:srgbClr val="000000"/>
                          </a:solidFill>
                          <a:effectLst/>
                          <a:latin typeface="Calibri" panose="020F0502020204030204" pitchFamily="34" charset="0"/>
                        </a:rPr>
                        <a:t>-3,243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tc>
                  <a:txBody>
                    <a:bodyPr/>
                    <a:lstStyle/>
                    <a:p>
                      <a:pPr algn="r" fontAlgn="b"/>
                      <a:r>
                        <a:rPr lang="en-US" sz="1100" b="0" i="0" u="none" strike="noStrike" dirty="0">
                          <a:solidFill>
                            <a:srgbClr val="000000"/>
                          </a:solidFill>
                          <a:effectLst/>
                          <a:latin typeface="Calibri" panose="020F0502020204030204" pitchFamily="34" charset="0"/>
                        </a:rPr>
                        <a:t>4,611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solidFill>
                  </a:tcPr>
                </a:tc>
                <a:extLst>
                  <a:ext uri="{0D108BD9-81ED-4DB2-BD59-A6C34878D82A}">
                    <a16:rowId xmlns:a16="http://schemas.microsoft.com/office/drawing/2014/main" val="1542501324"/>
                  </a:ext>
                </a:extLst>
              </a:tr>
              <a:tr h="292398">
                <a:tc>
                  <a:txBody>
                    <a:bodyPr/>
                    <a:lstStyle/>
                    <a:p>
                      <a:pPr algn="l" fontAlgn="b"/>
                      <a:r>
                        <a:rPr lang="en-US" sz="1100" b="0" i="0" u="none" strike="noStrike" dirty="0">
                          <a:solidFill>
                            <a:srgbClr val="000000"/>
                          </a:solidFill>
                          <a:effectLst/>
                          <a:latin typeface="Calibri" panose="020F0502020204030204" pitchFamily="34" charset="0"/>
                        </a:rPr>
                        <a:t>December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100" b="0" i="0" u="none" strike="noStrike" dirty="0">
                          <a:solidFill>
                            <a:srgbClr val="000000"/>
                          </a:solidFill>
                          <a:effectLst/>
                          <a:latin typeface="Calibri" panose="020F0502020204030204" pitchFamily="34" charset="0"/>
                        </a:rPr>
                        <a:t>-8,065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100" b="0" i="0" u="none" strike="noStrike" dirty="0">
                          <a:solidFill>
                            <a:srgbClr val="000000"/>
                          </a:solidFill>
                          <a:effectLst/>
                          <a:latin typeface="Calibri" panose="020F0502020204030204" pitchFamily="34" charset="0"/>
                        </a:rPr>
                        <a:t>-7,117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b"/>
                      <a:r>
                        <a:rPr lang="en-US" sz="1100" b="0" i="0" u="none" strike="noStrike" dirty="0">
                          <a:solidFill>
                            <a:srgbClr val="000000"/>
                          </a:solidFill>
                          <a:effectLst/>
                          <a:latin typeface="Calibri" panose="020F0502020204030204" pitchFamily="34" charset="0"/>
                        </a:rPr>
                        <a:t>948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2523622376"/>
                  </a:ext>
                </a:extLst>
              </a:tr>
              <a:tr h="292398">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n-US" sz="1100" b="0" i="0" u="none" strike="noStrike" dirty="0">
                          <a:solidFill>
                            <a:srgbClr val="000000"/>
                          </a:solidFill>
                          <a:effectLst/>
                          <a:latin typeface="Calibri" panose="020F0502020204030204" pitchFamily="34" charset="0"/>
                        </a:rPr>
                        <a:t>Mean Annual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n-US" sz="1100" b="0" i="0" u="none" strike="noStrike" dirty="0">
                          <a:solidFill>
                            <a:srgbClr val="000000"/>
                          </a:solidFill>
                          <a:effectLst/>
                          <a:latin typeface="Calibri" panose="020F0502020204030204" pitchFamily="34" charset="0"/>
                        </a:rPr>
                        <a:t>30,323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tx1"/>
                    </a:solidFill>
                  </a:tcPr>
                </a:tc>
                <a:extLst>
                  <a:ext uri="{0D108BD9-81ED-4DB2-BD59-A6C34878D82A}">
                    <a16:rowId xmlns:a16="http://schemas.microsoft.com/office/drawing/2014/main" val="1535745370"/>
                  </a:ext>
                </a:extLst>
              </a:tr>
            </a:tbl>
          </a:graphicData>
        </a:graphic>
      </p:graphicFrame>
    </p:spTree>
    <p:extLst>
      <p:ext uri="{BB962C8B-B14F-4D97-AF65-F5344CB8AC3E}">
        <p14:creationId xmlns:p14="http://schemas.microsoft.com/office/powerpoint/2010/main" val="30890974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Apex</Template>
  <TotalTime>1701</TotalTime>
  <Words>1042</Words>
  <Application>Microsoft Office PowerPoint</Application>
  <PresentationFormat>On-screen Show (4:3)</PresentationFormat>
  <Paragraphs>543</Paragraphs>
  <Slides>11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Book Antiqua</vt:lpstr>
      <vt:lpstr>Calibri</vt:lpstr>
      <vt:lpstr>Lucida Sans</vt:lpstr>
      <vt:lpstr>Times New Roman</vt:lpstr>
      <vt:lpstr>Wingdings</vt:lpstr>
      <vt:lpstr>Wingdings 2</vt:lpstr>
      <vt:lpstr>Wingdings 3</vt:lpstr>
      <vt:lpstr>Apex</vt:lpstr>
      <vt:lpstr>California water fix South Delta Water Agency Parties Case-In-Chief Part 2</vt:lpstr>
      <vt:lpstr>Analysis</vt:lpstr>
      <vt:lpstr>PowerPoint Presentation</vt:lpstr>
      <vt:lpstr>Sacramento River near Vernalis Cl vs EC</vt:lpstr>
      <vt:lpstr>Middle River at Bordon Bridge Cl vs EC</vt:lpstr>
      <vt:lpstr>Sacramento River at Sacramento</vt:lpstr>
      <vt:lpstr>Mean Monthly Salt Flux and Flow Rate At The South Delta Inflow/Outflow Points For The CWF NAA</vt:lpstr>
      <vt:lpstr>Mean Monthly Salt Flux and Flow Rate At The South Delta Inflow/Outflow Points For The CWF PA</vt:lpstr>
      <vt:lpstr>Summary of Mean Monthly Salt Loading for The PA and the NAA</vt:lpstr>
      <vt:lpstr>Comparison of Salt Loading Between The CWF PA and the NAA</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 water fix South delta water agency parties</dc:title>
  <dc:creator>Heather</dc:creator>
  <cp:lastModifiedBy>Heather</cp:lastModifiedBy>
  <cp:revision>44</cp:revision>
  <cp:lastPrinted>2016-09-02T16:58:40Z</cp:lastPrinted>
  <dcterms:created xsi:type="dcterms:W3CDTF">2016-08-29T21:49:57Z</dcterms:created>
  <dcterms:modified xsi:type="dcterms:W3CDTF">2017-11-30T19:55:05Z</dcterms:modified>
</cp:coreProperties>
</file>